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970" r:id="rId6"/>
    <p:sldId id="1081" r:id="rId7"/>
    <p:sldId id="1890"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69"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60" autoAdjust="0"/>
    <p:restoredTop sz="74617" autoAdjust="0"/>
  </p:normalViewPr>
  <p:slideViewPr>
    <p:cSldViewPr showGuides="1">
      <p:cViewPr varScale="1">
        <p:scale>
          <a:sx n="50" d="100"/>
          <a:sy n="50" d="100"/>
        </p:scale>
        <p:origin x="692" y="0"/>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2020/2/21</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2020/2/21</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multiplexer: MUX, </a:t>
            </a:r>
            <a:r>
              <a:rPr lang="zh-CN" altLang="en-US" dirty="0"/>
              <a:t>数字选择器，多路数字选择器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3536869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multiplexing: </a:t>
            </a:r>
            <a:r>
              <a:rPr lang="zh-CN" altLang="en-US" dirty="0"/>
              <a:t>多路复用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2974171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Cable modem: </a:t>
            </a:r>
            <a:r>
              <a:rPr lang="zh-CN" altLang="en-US" dirty="0"/>
              <a:t>电缆调制解调器，有线调制解调器</a:t>
            </a:r>
            <a:endParaRPr lang="en-US" altLang="zh-CN" dirty="0"/>
          </a:p>
          <a:p>
            <a:r>
              <a:rPr lang="en-US" altLang="zh-CN" dirty="0"/>
              <a:t>CMTS:</a:t>
            </a:r>
            <a:r>
              <a:rPr lang="zh-CN" altLang="en-US" dirty="0"/>
              <a:t> </a:t>
            </a:r>
            <a:r>
              <a:rPr lang="en-US" altLang="zh-CN" dirty="0"/>
              <a:t>cable modem termination system</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20</a:t>
            </a:fld>
            <a:r>
              <a:rPr lang="zh-CN" altLang="en-US"/>
              <a:t> 页</a:t>
            </a:r>
            <a:endParaRPr lang="zh-CN" altLang="en-US" dirty="0"/>
          </a:p>
        </p:txBody>
      </p:sp>
    </p:spTree>
    <p:extLst>
      <p:ext uri="{BB962C8B-B14F-4D97-AF65-F5344CB8AC3E}">
        <p14:creationId xmlns:p14="http://schemas.microsoft.com/office/powerpoint/2010/main" val="315013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24</a:t>
            </a:fld>
            <a:r>
              <a:rPr lang="zh-CN" altLang="en-US"/>
              <a:t> 页</a:t>
            </a:r>
            <a:endParaRPr lang="zh-CN" altLang="en-US" dirty="0"/>
          </a:p>
        </p:txBody>
      </p:sp>
    </p:spTree>
    <p:extLst>
      <p:ext uri="{BB962C8B-B14F-4D97-AF65-F5344CB8AC3E}">
        <p14:creationId xmlns:p14="http://schemas.microsoft.com/office/powerpoint/2010/main" val="91593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dirty="0">
                <a:solidFill>
                  <a:schemeClr val="tx1">
                    <a:lumMod val="75000"/>
                    <a:lumOff val="25000"/>
                  </a:schemeClr>
                </a:solidFill>
                <a:effectLst/>
                <a:latin typeface="+mn-lt"/>
                <a:ea typeface="+mn-ea"/>
                <a:cs typeface="+mn-cs"/>
              </a:rPr>
              <a:t>HFC(Hybrid Fiber</a:t>
            </a:r>
            <a:r>
              <a:rPr lang="zh-CN" altLang="en-US" sz="1200" b="0" i="0" u="none" strike="noStrike" kern="1200" dirty="0">
                <a:solidFill>
                  <a:schemeClr val="tx1">
                    <a:lumMod val="75000"/>
                    <a:lumOff val="25000"/>
                  </a:schemeClr>
                </a:solidFill>
                <a:effectLst/>
                <a:latin typeface="+mn-lt"/>
                <a:ea typeface="+mn-ea"/>
                <a:cs typeface="+mn-cs"/>
              </a:rPr>
              <a:t>－</a:t>
            </a:r>
            <a:r>
              <a:rPr lang="en-US" altLang="zh-CN" sz="1200" b="0" i="0" u="none" strike="noStrike" kern="1200" dirty="0">
                <a:solidFill>
                  <a:schemeClr val="tx1">
                    <a:lumMod val="75000"/>
                    <a:lumOff val="25000"/>
                  </a:schemeClr>
                </a:solidFill>
                <a:effectLst/>
                <a:latin typeface="+mn-lt"/>
                <a:ea typeface="+mn-ea"/>
                <a:cs typeface="+mn-cs"/>
              </a:rPr>
              <a:t>Coaxial)</a:t>
            </a:r>
            <a:r>
              <a:rPr lang="zh-CN" altLang="en-US" sz="1200" b="0" i="0" u="none" strike="noStrike" kern="1200" dirty="0">
                <a:solidFill>
                  <a:schemeClr val="tx1">
                    <a:lumMod val="75000"/>
                    <a:lumOff val="25000"/>
                  </a:schemeClr>
                </a:solidFill>
                <a:effectLst/>
                <a:latin typeface="+mn-lt"/>
                <a:ea typeface="+mn-ea"/>
                <a:cs typeface="+mn-cs"/>
              </a:rPr>
              <a:t>：混合光纤同轴电缆</a:t>
            </a:r>
            <a:endParaRPr lang="zh-CN" altLang="zh-CN" dirty="0"/>
          </a:p>
        </p:txBody>
      </p:sp>
    </p:spTree>
    <p:extLst>
      <p:ext uri="{BB962C8B-B14F-4D97-AF65-F5344CB8AC3E}">
        <p14:creationId xmlns:p14="http://schemas.microsoft.com/office/powerpoint/2010/main" val="30279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Full link capacity</a:t>
            </a:r>
          </a:p>
          <a:p>
            <a:endParaRPr lang="zh-CN" altLang="zh-CN" dirty="0"/>
          </a:p>
        </p:txBody>
      </p:sp>
    </p:spTree>
    <p:extLst>
      <p:ext uri="{BB962C8B-B14F-4D97-AF65-F5344CB8AC3E}">
        <p14:creationId xmlns:p14="http://schemas.microsoft.com/office/powerpoint/2010/main" val="53687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One-hop: </a:t>
            </a:r>
            <a:r>
              <a:rPr lang="zh-CN" altLang="en-US" dirty="0"/>
              <a:t>一跳</a:t>
            </a:r>
            <a:endParaRPr lang="en-US" altLang="zh-CN" dirty="0"/>
          </a:p>
          <a:p>
            <a:endParaRPr lang="zh-CN" altLang="zh-CN" dirty="0"/>
          </a:p>
        </p:txBody>
      </p:sp>
    </p:spTree>
    <p:extLst>
      <p:ext uri="{BB962C8B-B14F-4D97-AF65-F5344CB8AC3E}">
        <p14:creationId xmlns:p14="http://schemas.microsoft.com/office/powerpoint/2010/main" val="719242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Two simple multiple access control techniques.</a:t>
            </a:r>
          </a:p>
          <a:p>
            <a:endParaRPr lang="en-US" altLang="zh-CN" dirty="0"/>
          </a:p>
          <a:p>
            <a:r>
              <a:rPr lang="en-US" altLang="zh-CN" dirty="0"/>
              <a:t>Each mobile</a:t>
            </a:r>
            <a:r>
              <a:rPr lang="ja-JP" altLang="en-US" dirty="0"/>
              <a:t>’</a:t>
            </a:r>
            <a:r>
              <a:rPr lang="en-US" altLang="ja-JP" dirty="0"/>
              <a:t>s share of the bandwidth is divided into portions for the uplink and the downlink. Also, possibly, out of band signaling.</a:t>
            </a:r>
          </a:p>
          <a:p>
            <a:endParaRPr lang="en-US" altLang="zh-CN" dirty="0"/>
          </a:p>
          <a:p>
            <a:r>
              <a:rPr lang="en-US" altLang="zh-CN" dirty="0"/>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slam dunk: </a:t>
            </a:r>
            <a:r>
              <a:rPr lang="zh-CN" altLang="en-US" dirty="0"/>
              <a:t>灌篮</a:t>
            </a:r>
            <a:endParaRPr lang="zh-CN" altLang="zh-CN" dirty="0"/>
          </a:p>
        </p:txBody>
      </p:sp>
    </p:spTree>
    <p:extLst>
      <p:ext uri="{BB962C8B-B14F-4D97-AF65-F5344CB8AC3E}">
        <p14:creationId xmlns:p14="http://schemas.microsoft.com/office/powerpoint/2010/main" val="33441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ISP: internet service provider</a:t>
            </a:r>
            <a:endParaRPr lang="zh-CN" altLang="zh-CN" dirty="0"/>
          </a:p>
        </p:txBody>
      </p:sp>
    </p:spTree>
    <p:extLst>
      <p:ext uri="{BB962C8B-B14F-4D97-AF65-F5344CB8AC3E}">
        <p14:creationId xmlns:p14="http://schemas.microsoft.com/office/powerpoint/2010/main" val="336333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85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i="0" kern="1200" dirty="0">
                <a:solidFill>
                  <a:schemeClr val="tx1">
                    <a:lumMod val="75000"/>
                    <a:lumOff val="25000"/>
                  </a:schemeClr>
                </a:solidFill>
                <a:effectLst/>
                <a:latin typeface="+mn-lt"/>
                <a:ea typeface="+mn-ea"/>
                <a:cs typeface="+mn-cs"/>
              </a:rPr>
              <a:t>单一全球交换</a:t>
            </a:r>
            <a:r>
              <a:rPr lang="en-US" altLang="zh-CN" sz="1200" b="1" i="0" kern="1200" dirty="0">
                <a:solidFill>
                  <a:schemeClr val="tx1">
                    <a:lumMod val="75000"/>
                    <a:lumOff val="25000"/>
                  </a:schemeClr>
                </a:solidFill>
                <a:effectLst/>
                <a:latin typeface="+mn-lt"/>
                <a:ea typeface="+mn-ea"/>
                <a:cs typeface="+mn-cs"/>
              </a:rPr>
              <a:t>ISP</a:t>
            </a:r>
            <a:r>
              <a:rPr lang="zh-CN" altLang="en-US" sz="1200" b="1" i="0" kern="1200" dirty="0">
                <a:solidFill>
                  <a:schemeClr val="tx1">
                    <a:lumMod val="75000"/>
                    <a:lumOff val="25000"/>
                  </a:schemeClr>
                </a:solidFill>
                <a:effectLst/>
                <a:latin typeface="+mn-lt"/>
                <a:ea typeface="+mn-ea"/>
                <a:cs typeface="+mn-cs"/>
              </a:rPr>
              <a:t>结构</a:t>
            </a:r>
            <a:r>
              <a:rPr lang="en-US" altLang="zh-CN" sz="1200" b="1" i="0" kern="1200" dirty="0">
                <a:solidFill>
                  <a:schemeClr val="tx1">
                    <a:lumMod val="75000"/>
                    <a:lumOff val="25000"/>
                  </a:schemeClr>
                </a:solidFill>
                <a:effectLst/>
                <a:latin typeface="+mn-lt"/>
                <a:ea typeface="+mn-ea"/>
                <a:cs typeface="+mn-cs"/>
              </a:rPr>
              <a:t>(single global transit ISP)</a:t>
            </a:r>
            <a:endParaRPr lang="zh-CN" altLang="zh-CN" dirty="0"/>
          </a:p>
        </p:txBody>
      </p:sp>
    </p:spTree>
    <p:extLst>
      <p:ext uri="{BB962C8B-B14F-4D97-AF65-F5344CB8AC3E}">
        <p14:creationId xmlns:p14="http://schemas.microsoft.com/office/powerpoint/2010/main" val="233023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a:t>
            </a:fld>
            <a:r>
              <a:rPr lang="zh-CN" altLang="en-US"/>
              <a:t> 页</a:t>
            </a:r>
            <a:endParaRPr lang="zh-CN" altLang="en-US" dirty="0"/>
          </a:p>
        </p:txBody>
      </p:sp>
    </p:spTree>
    <p:extLst>
      <p:ext uri="{BB962C8B-B14F-4D97-AF65-F5344CB8AC3E}">
        <p14:creationId xmlns:p14="http://schemas.microsoft.com/office/powerpoint/2010/main" val="1872883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7577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720050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en-US" altLang="zh-CN" sz="1200" b="0" i="0" kern="1200" dirty="0">
              <a:solidFill>
                <a:schemeClr val="tx1">
                  <a:lumMod val="75000"/>
                  <a:lumOff val="25000"/>
                </a:schemeClr>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Multi-home: </a:t>
            </a:r>
            <a:r>
              <a:rPr lang="zh-CN" altLang="en-US" dirty="0"/>
              <a:t>多宿</a:t>
            </a:r>
            <a:endParaRPr lang="zh-CN" altLang="zh-CN" dirty="0"/>
          </a:p>
          <a:p>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427602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5</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43399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606102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72</a:t>
            </a:fld>
            <a:r>
              <a:rPr lang="zh-CN" altLang="en-US"/>
              <a:t> 页</a:t>
            </a:r>
            <a:endParaRPr lang="zh-CN" altLang="en-US" dirty="0"/>
          </a:p>
        </p:txBody>
      </p:sp>
    </p:spTree>
    <p:extLst>
      <p:ext uri="{BB962C8B-B14F-4D97-AF65-F5344CB8AC3E}">
        <p14:creationId xmlns:p14="http://schemas.microsoft.com/office/powerpoint/2010/main" val="1825704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dirty="0">
                <a:solidFill>
                  <a:schemeClr val="tx1">
                    <a:lumMod val="75000"/>
                    <a:lumOff val="25000"/>
                  </a:schemeClr>
                </a:solidFill>
                <a:effectLst/>
                <a:latin typeface="+mn-lt"/>
                <a:ea typeface="+mn-ea"/>
                <a:cs typeface="+mn-cs"/>
              </a:rPr>
              <a:t>：混杂模式</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3.png"/><Relationship Id="rId3" Type="http://schemas.openxmlformats.org/officeDocument/2006/relationships/notesSlide" Target="../notesSlides/notesSlide9.xml"/><Relationship Id="rId7" Type="http://schemas.openxmlformats.org/officeDocument/2006/relationships/image" Target="../media/image39.jpeg"/><Relationship Id="rId12" Type="http://schemas.openxmlformats.org/officeDocument/2006/relationships/image" Target="../media/image42.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8.jpeg"/><Relationship Id="rId11" Type="http://schemas.openxmlformats.org/officeDocument/2006/relationships/image" Target="../media/image41.emf"/><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10.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0.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0.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7.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0.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1.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7.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10.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0.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5.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7.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0.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6.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6.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7.wmf"/><Relationship Id="rId5" Type="http://schemas.openxmlformats.org/officeDocument/2006/relationships/oleObject" Target="../embeddings/oleObject2.bin"/><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0.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8.pn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0.png"/><Relationship Id="rId3" Type="http://schemas.openxmlformats.org/officeDocument/2006/relationships/image" Target="../media/image51.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png"/><Relationship Id="rId17" Type="http://schemas.openxmlformats.org/officeDocument/2006/relationships/image" Target="../media/image57.png"/><Relationship Id="rId2" Type="http://schemas.openxmlformats.org/officeDocument/2006/relationships/notesSlide" Target="../notesSlides/notesSlide21.xml"/><Relationship Id="rId16"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51.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8.png"/><Relationship Id="rId9" Type="http://schemas.openxmlformats.org/officeDocument/2006/relationships/image" Target="../media/image71.png"/><Relationship Id="rId1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8.emf"/><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82.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78.emf"/><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e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101.png"/><Relationship Id="rId4" Type="http://schemas.openxmlformats.org/officeDocument/2006/relationships/image" Target="../media/image100.wmf"/></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101.png"/><Relationship Id="rId4" Type="http://schemas.openxmlformats.org/officeDocument/2006/relationships/image" Target="../media/image100.wmf"/></Relationships>
</file>

<file path=ppt/slides/_rels/slide5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07.wmf"/></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image" Target="../media/image109.wmf"/></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109.wmf"/></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09.wmf"/></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13.png"/><Relationship Id="rId5" Type="http://schemas.openxmlformats.org/officeDocument/2006/relationships/image" Target="../media/image8.pn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pic>
        <p:nvPicPr>
          <p:cNvPr id="4" name="welcome_cn">
            <a:hlinkClick r:id="" action="ppaction://media"/>
            <a:extLst>
              <a:ext uri="{FF2B5EF4-FFF2-40B4-BE49-F238E27FC236}">
                <a16:creationId xmlns:a16="http://schemas.microsoft.com/office/drawing/2014/main" id="{AF6E0F34-E579-4180-B844-93C8605287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29117" y="76470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35560" y="248804"/>
            <a:ext cx="3758362" cy="1006475"/>
          </a:xfrm>
        </p:spPr>
        <p:txBody>
          <a:bodyPr>
            <a:normAutofit/>
          </a:bodyPr>
          <a:lstStyle/>
          <a:p>
            <a:pPr algn="ctr" eaLnBrk="1" hangingPunct="1"/>
            <a:r>
              <a:rPr lang="zh-CN" altLang="en-US" dirty="0"/>
              <a:t>趣味互联网装备</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3601572" cy="8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4009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IP </a:t>
            </a:r>
            <a:r>
              <a:rPr lang="zh-CN" altLang="en-US" sz="1600" dirty="0">
                <a:solidFill>
                  <a:srgbClr val="000099"/>
                </a:solidFill>
                <a:latin typeface="+mn-ea"/>
                <a:ea typeface="+mn-ea"/>
              </a:rPr>
              <a:t>相框</a:t>
            </a:r>
            <a:endParaRPr lang="en-US" altLang="zh-CN" sz="1600" dirty="0">
              <a:solidFill>
                <a:srgbClr val="000099"/>
              </a:solidFill>
              <a:latin typeface="+mn-ea"/>
              <a:ea typeface="+mn-ea"/>
            </a:endParaRPr>
          </a:p>
          <a:p>
            <a:r>
              <a:rPr lang="en-US" altLang="zh-CN" sz="1600" dirty="0">
                <a:solidFill>
                  <a:srgbClr val="000099"/>
                </a:solidFill>
                <a:latin typeface="+mn-ea"/>
                <a:ea typeface="+mn-ea"/>
              </a:rPr>
              <a:t>http://www.ceiva.com/</a:t>
            </a:r>
          </a:p>
        </p:txBody>
      </p:sp>
      <p:sp>
        <p:nvSpPr>
          <p:cNvPr id="23559" name="Text Box 8"/>
          <p:cNvSpPr txBox="1">
            <a:spLocks noChangeArrowheads="1"/>
          </p:cNvSpPr>
          <p:nvPr/>
        </p:nvSpPr>
        <p:spPr bwMode="auto">
          <a:xfrm>
            <a:off x="7150101" y="1989139"/>
            <a:ext cx="16289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网络烤面包机 </a:t>
            </a:r>
            <a:r>
              <a:rPr lang="en-US" altLang="zh-CN" sz="1600" dirty="0">
                <a:solidFill>
                  <a:srgbClr val="000099"/>
                </a:solidFill>
                <a:latin typeface="+mn-ea"/>
                <a:ea typeface="+mn-ea"/>
              </a:rPr>
              <a:t>+</a:t>
            </a:r>
          </a:p>
          <a:p>
            <a:r>
              <a:rPr lang="zh-CN" altLang="en-US" sz="1600" dirty="0">
                <a:solidFill>
                  <a:srgbClr val="000099"/>
                </a:solidFill>
                <a:latin typeface="+mn-ea"/>
                <a:ea typeface="+mn-ea"/>
              </a:rPr>
              <a:t>天气预报</a:t>
            </a:r>
            <a:endParaRPr lang="en-US" altLang="zh-CN" sz="1600" dirty="0">
              <a:solidFill>
                <a:srgbClr val="000099"/>
              </a:solidFill>
              <a:latin typeface="+mn-ea"/>
              <a:ea typeface="+mn-ea"/>
            </a:endParaRP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网络电话机</a:t>
            </a:r>
            <a:endParaRPr lang="en-US" altLang="zh-CN" sz="1600" dirty="0">
              <a:solidFill>
                <a:srgbClr val="000099"/>
              </a:solidFill>
              <a:latin typeface="+mn-ea"/>
              <a:ea typeface="+mn-ea"/>
            </a:endParaRP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465"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智能冰箱</a:t>
            </a:r>
            <a:endParaRPr lang="en-US" altLang="zh-CN" sz="1600" dirty="0">
              <a:solidFill>
                <a:srgbClr val="000099"/>
              </a:solidFill>
              <a:latin typeface="+mn-ea"/>
              <a:ea typeface="+mn-ea"/>
            </a:endParaRP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Slingbox: </a:t>
            </a:r>
            <a:r>
              <a:rPr lang="zh-CN" altLang="en-US" sz="1600" dirty="0">
                <a:solidFill>
                  <a:srgbClr val="000099"/>
                </a:solidFill>
                <a:latin typeface="+mn-ea"/>
                <a:ea typeface="+mn-ea"/>
              </a:rPr>
              <a:t>远程查</a:t>
            </a:r>
            <a:endParaRPr lang="en-US" altLang="zh-CN" sz="1600" dirty="0">
              <a:solidFill>
                <a:srgbClr val="000099"/>
              </a:solidFill>
              <a:latin typeface="+mn-ea"/>
              <a:ea typeface="+mn-ea"/>
            </a:endParaRPr>
          </a:p>
          <a:p>
            <a:r>
              <a:rPr lang="zh-CN" altLang="en-US" sz="1600" dirty="0">
                <a:solidFill>
                  <a:srgbClr val="000099"/>
                </a:solidFill>
                <a:latin typeface="+mn-ea"/>
                <a:ea typeface="+mn-ea"/>
              </a:rPr>
              <a:t>看、控制有线电视</a:t>
            </a:r>
            <a:endParaRPr lang="en-US" altLang="zh-CN" sz="1600" dirty="0">
              <a:solidFill>
                <a:srgbClr val="000099"/>
              </a:solidFill>
              <a:latin typeface="+mn-ea"/>
              <a:ea typeface="+mn-ea"/>
            </a:endParaRP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15793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Tweet-a-watt: </a:t>
            </a:r>
          </a:p>
          <a:p>
            <a:r>
              <a:rPr lang="zh-CN" altLang="en-US" sz="1600" dirty="0">
                <a:solidFill>
                  <a:srgbClr val="000099"/>
                </a:solidFill>
                <a:latin typeface="+mn-ea"/>
                <a:ea typeface="+mn-ea"/>
              </a:rPr>
              <a:t>用电量监测</a:t>
            </a:r>
            <a:endParaRPr lang="en-US" altLang="zh-CN" sz="1600" dirty="0">
              <a:solidFill>
                <a:srgbClr val="000099"/>
              </a:solidFill>
              <a:latin typeface="+mn-ea"/>
              <a:ea typeface="+mn-ea"/>
            </a:endParaRP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智能床垫</a:t>
            </a:r>
            <a:endParaRPr lang="en-US" altLang="zh-CN" sz="1600" dirty="0">
              <a:solidFill>
                <a:srgbClr val="000099"/>
              </a:solidFill>
              <a:latin typeface="+mn-ea"/>
              <a:ea typeface="+mn-ea"/>
            </a:endParaRP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287740" y="2914471"/>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小米智能音箱</a:t>
            </a:r>
            <a:endParaRPr lang="en-US" altLang="zh-CN" sz="1600" dirty="0">
              <a:solidFill>
                <a:srgbClr val="000099"/>
              </a:solidFill>
              <a:latin typeface="+mn-ea"/>
              <a:ea typeface="+mn-ea"/>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互联网</a:t>
            </a:r>
            <a:r>
              <a:rPr lang="en-US" altLang="zh-CN" sz="2400" i="1" dirty="0">
                <a:solidFill>
                  <a:srgbClr val="CC0000"/>
                </a:solidFill>
                <a:latin typeface="+mn-ea"/>
                <a:ea typeface="+mn-ea"/>
              </a:rPr>
              <a:t>: </a:t>
            </a:r>
            <a:r>
              <a:rPr lang="en-US" altLang="ja-JP" sz="2400" dirty="0">
                <a:solidFill>
                  <a:srgbClr val="CC0000"/>
                </a:solidFill>
                <a:latin typeface="+mn-ea"/>
                <a:ea typeface="+mn-ea"/>
              </a:rPr>
              <a:t>“</a:t>
            </a:r>
            <a:r>
              <a:rPr lang="zh-CN" altLang="en-US" sz="2400" dirty="0">
                <a:solidFill>
                  <a:srgbClr val="CC0000"/>
                </a:solidFill>
                <a:latin typeface="+mn-ea"/>
                <a:ea typeface="+mn-ea"/>
              </a:rPr>
              <a:t>网络的网络</a:t>
            </a:r>
            <a:r>
              <a:rPr lang="en-US" altLang="ja-JP" sz="2400" dirty="0">
                <a:solidFill>
                  <a:srgbClr val="CC0000"/>
                </a:solidFill>
                <a:latin typeface="+mn-ea"/>
                <a:ea typeface="+mn-ea"/>
              </a:rPr>
              <a:t>"</a:t>
            </a:r>
            <a:endParaRPr lang="en-US" altLang="ja-JP" sz="2400" dirty="0">
              <a:latin typeface="+mn-ea"/>
              <a:ea typeface="+mn-ea"/>
            </a:endParaRPr>
          </a:p>
          <a:p>
            <a:pPr marL="682625" lvl="1" indent="-225425"/>
            <a:r>
              <a:rPr lang="zh-CN" altLang="en-US" sz="2000" dirty="0">
                <a:latin typeface="+mn-ea"/>
                <a:ea typeface="+mn-ea"/>
              </a:rPr>
              <a:t>互联的</a:t>
            </a:r>
            <a:r>
              <a:rPr lang="en-US" altLang="zh-CN" sz="2000" dirty="0">
                <a:latin typeface="+mn-ea"/>
                <a:ea typeface="+mn-ea"/>
              </a:rPr>
              <a:t> ISP</a:t>
            </a:r>
          </a:p>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协议</a:t>
            </a:r>
            <a:r>
              <a:rPr lang="en-US" altLang="zh-CN" sz="2400" dirty="0">
                <a:solidFill>
                  <a:srgbClr val="FF0000"/>
                </a:solidFill>
                <a:latin typeface="+mn-ea"/>
                <a:ea typeface="+mn-ea"/>
              </a:rPr>
              <a:t> </a:t>
            </a:r>
            <a:r>
              <a:rPr lang="zh-CN" altLang="en-US" sz="2400" dirty="0">
                <a:latin typeface="+mn-ea"/>
                <a:ea typeface="+mn-ea"/>
              </a:rPr>
              <a:t>控制信息</a:t>
            </a:r>
            <a:r>
              <a:rPr lang="en-US" altLang="zh-CN" sz="2400" dirty="0">
                <a:latin typeface="+mn-ea"/>
                <a:ea typeface="+mn-ea"/>
              </a:rPr>
              <a:t>(message)</a:t>
            </a:r>
            <a:r>
              <a:rPr lang="zh-CN" altLang="en-US" sz="2400" dirty="0">
                <a:latin typeface="+mn-ea"/>
                <a:ea typeface="+mn-ea"/>
              </a:rPr>
              <a:t>的发送和接收</a:t>
            </a:r>
            <a:endParaRPr lang="en-US" altLang="zh-CN" sz="2400" dirty="0">
              <a:latin typeface="+mn-ea"/>
              <a:ea typeface="+mn-ea"/>
            </a:endParaRPr>
          </a:p>
          <a:p>
            <a:pPr marL="682625" lvl="1" indent="-225425"/>
            <a:r>
              <a:rPr lang="en-US" altLang="zh-CN" sz="2000" dirty="0">
                <a:latin typeface="+mn-ea"/>
                <a:ea typeface="+mn-ea"/>
              </a:rPr>
              <a:t>e.g., TCP, IP, HTTP, Skype,  802.11</a:t>
            </a:r>
            <a:endParaRPr lang="en-US" altLang="zh-CN" dirty="0">
              <a:latin typeface="+mn-ea"/>
              <a:ea typeface="+mn-ea"/>
            </a:endParaRPr>
          </a:p>
          <a:p>
            <a:pPr>
              <a:buFont typeface="Wingdings" panose="05000000000000000000" pitchFamily="2" charset="2"/>
              <a:buChar char="v"/>
            </a:pPr>
            <a:r>
              <a:rPr lang="en-US" altLang="zh-CN" sz="2400" i="1" dirty="0">
                <a:latin typeface="+mn-ea"/>
                <a:ea typeface="+mn-ea"/>
              </a:rPr>
              <a:t> </a:t>
            </a:r>
            <a:r>
              <a:rPr lang="zh-CN" altLang="en-US" sz="2400" i="1" dirty="0">
                <a:solidFill>
                  <a:srgbClr val="C00000"/>
                </a:solidFill>
                <a:latin typeface="+mn-ea"/>
                <a:ea typeface="+mn-ea"/>
              </a:rPr>
              <a:t>互联网标准</a:t>
            </a:r>
            <a:endParaRPr lang="en-US" altLang="zh-CN" sz="2400" i="1" dirty="0">
              <a:solidFill>
                <a:srgbClr val="C00000"/>
              </a:solidFill>
              <a:latin typeface="+mn-ea"/>
              <a:ea typeface="+mn-ea"/>
            </a:endParaRPr>
          </a:p>
          <a:p>
            <a:pPr marL="682625" lvl="1" indent="-225425"/>
            <a:r>
              <a:rPr lang="en-US" altLang="zh-CN" sz="2000" dirty="0">
                <a:latin typeface="+mn-ea"/>
                <a:ea typeface="+mn-ea"/>
              </a:rPr>
              <a:t>RFC: Request for comments</a:t>
            </a:r>
          </a:p>
          <a:p>
            <a:pPr marL="682625" lvl="1" indent="-225425"/>
            <a:r>
              <a:rPr lang="en-US" altLang="zh-CN" sz="2000" dirty="0">
                <a:latin typeface="+mn-ea"/>
                <a:ea typeface="+mn-ea"/>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什么是互联网</a:t>
            </a:r>
            <a:r>
              <a:rPr lang="en-US" altLang="ja-JP" sz="3600" dirty="0">
                <a:solidFill>
                  <a:srgbClr val="000099"/>
                </a:solidFill>
                <a:latin typeface="+mj-ea"/>
                <a:ea typeface="+mj-ea"/>
              </a:rPr>
              <a:t>: </a:t>
            </a:r>
            <a:r>
              <a:rPr lang="zh-CN" altLang="en-US" sz="3600" dirty="0">
                <a:solidFill>
                  <a:srgbClr val="000099"/>
                </a:solidFill>
                <a:latin typeface="+mj-ea"/>
                <a:ea typeface="+mj-ea"/>
              </a:rPr>
              <a:t>细节探究</a:t>
            </a:r>
            <a:endParaRPr lang="en-US" altLang="zh-CN" sz="4400" dirty="0">
              <a:solidFill>
                <a:srgbClr val="000099"/>
              </a:solidFill>
              <a:latin typeface="+mj-ea"/>
              <a:ea typeface="+mj-ea"/>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868365"/>
            <a:ext cx="5184652" cy="8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6403212C-C854-4D93-A001-251ACDF1C790}"/>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5F25F2A4-C1E2-4AD7-9366-8ADC574F809C}"/>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58BDED86-A7D3-4E75-B6FD-CDB05A229D25}"/>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7D47E101-8F8A-42FF-AC59-D32DA3FAEB93}"/>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3F0FC09F-DB42-4516-8583-D051A19D3DCD}"/>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BE6C12E5-CAA8-4434-8FE3-D2650C7BFAD5}"/>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2A019C9C-C446-4023-9BF7-E777AE6E6293}"/>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52ADEB7A-40E0-448C-BDE9-A90678AE62E2}"/>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7C866814-BC12-48BC-95A2-16F9EF4AC24C}"/>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1849A717-47BA-437C-B367-66123CE9DEA7}"/>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1BC62030-D3DE-4F0B-9828-3E779F32D77E}"/>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32AA9C4C-3642-45D1-B465-1136D0B86CED}"/>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165C0531-8591-4539-AD5D-E6AAB21A0673}"/>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C836C416-88E3-48EE-A57A-AC22C504054C}"/>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A5A8AD85-62E7-4F3B-8F16-2545CDE649BD}"/>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1B13C44F-69D9-475D-BA15-407EE6200597}"/>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BD27E169-BE66-4731-864A-14D29ADC6248}"/>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D4C48DBF-3937-4B7F-B333-A40DD805F8BB}"/>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A690B4F5-2DEF-4709-BA9E-354C4D7F0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1A72952B-87B0-45C6-A792-14EC7A4758E4}"/>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8C787F27-76FE-4097-902D-D94F56E032B6}"/>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57565ABB-8256-45B8-A3BF-29581D4AA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2F8F8144-B258-42EB-AA34-B79010B9CC0F}"/>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FEB3C08-F450-4114-9D65-D429A474C958}"/>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DB42C882-BDE0-4974-A7B0-436C76DB9E34}"/>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B9797A39-FC9E-4CF7-B419-3A09DF6C67A1}"/>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FF135B01-4557-495E-93E3-1E64CED2507D}"/>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C6BC460F-07E2-43AC-B92D-4B495BCA2DC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8F72D9D0-7C12-48EC-8059-E53109F6C1F7}"/>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A04AB751-B8E7-40EB-B103-624424E15A23}"/>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A2C16A6C-0583-4E23-87FD-A3D6DC9D463C}"/>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7B1B44A8-01FD-44ED-960A-9A61157EBC1C}"/>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CA1014DF-D457-4FC4-A3A7-950BC0B9CE94}"/>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6AF5BF01-A7D2-4083-961B-D1CB6D7AF88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0A83A925-2381-4686-8BF8-8DE676D5667C}"/>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2F08093B-B5F1-4214-864A-425AC4F3957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382472F5-0AD6-46A9-9992-67AEB65D14E7}"/>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61E33AC7-061F-497C-A081-8110A2CF94D1}"/>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49C1517C-9A2E-4085-990F-120984B9E4DE}"/>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104B8A57-BDEC-4642-9652-F8F27708B500}"/>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40098B53-BE18-49E6-BFB8-5584AA9AAC6C}"/>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27CB1120-E73A-4114-8665-C3451F55672A}"/>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65D2A2CD-CEE0-47B8-9E3C-C30E08BA103F}"/>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A7D1CBB3-FCA2-4FAA-ACAE-14CE174D189D}"/>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4B151151-4A10-46E0-8AEE-BF1BB68C30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DC3C518F-F448-4A79-A228-4F43EEDF8A5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82E0B01-D828-4FB1-9F1E-504677EC54F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4CAB2608-9B17-4D25-849C-1987F9FD9827}"/>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845817A4-47B7-467D-A99B-C01FC1EBBACA}"/>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66D5EC52-2440-4CBF-9F21-2E09852129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FB6CBFB-9E12-481E-87A0-BDE51584305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92E9AB73-4E4C-4797-B33E-7936E457CD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BEFBE5F-6EE5-4243-8891-6FCD877A302C}"/>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C7AF42F5-93F8-4A57-8FEB-B87F793AA9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4174D0E0-944C-4FE2-8FD2-DC54E23BD8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196691FA-63FD-49D3-99B9-F200FED65C2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3A6BA74-B24D-4145-A3F0-809F14D6466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6D208CB9-2C8D-4C4B-AA5D-60F7C25BAAE6}"/>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93377B47-386B-41DE-8C82-B1B97039A6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FA26698A-F2F4-44B9-81E3-0F31A6BC5D3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A67E4429-F9F8-4703-A7BC-1622890D891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D64F85FE-8808-42FC-A3CE-70F07E6D5BB6}"/>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6AB9C4BE-4EDB-4DF8-8EE4-0F8A5DB8AA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948AA438-90DF-4B77-80E8-03B368F6371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5C5CAE86-4491-4C8C-A9D0-F107ED3BDE9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BAB765C3-F07D-4BB1-A717-780116635E0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A8099B08-DE6E-4FF6-94F7-0D415ADFA2BD}"/>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E6506E6F-785D-4E4E-A1AE-50BF1A76F1B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9DC8D7CC-10DD-41E4-95F0-271ED99745D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AF238CCE-EB6F-4A39-B7EC-0C8CFE11A94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736730A7-6A0D-4468-AC10-C386BFD10BCB}"/>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48964B64-E0C7-4866-9DE5-6D55E6427D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178970BF-089B-48B2-8E6C-B06BEA5F96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7ACF0258-2C6D-4680-9901-9370E279210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51F3D5CD-2643-473F-9B68-63496668ACC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EAB29DE8-CE44-489B-98FC-5A27299EFBC4}"/>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4323592D-7BCE-40C1-BDA9-FB62677D5041}"/>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4179BFC-7661-4653-87B0-C33B2DAF75B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2DC3BA38-A64A-46AB-B8B5-694B3D956D8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709F0E0A-503C-4A4C-A68D-47065D90F28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92143E6B-6B62-4B01-BB92-F5F246EC4891}"/>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6B3D659A-1D54-47F4-81D2-E6826C229C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932ECBDE-205A-4352-83D0-B9B84E1D5A7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267F3F3F-38F4-472B-981C-A99F70C6462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1F941025-F581-41DB-AAE2-19481F9B96B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86E53E28-612F-4AC9-A735-3F60562C13E0}"/>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A14E3466-FCEF-428C-92A3-CBBF2C2CEB0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0C09516E-2C64-423F-9FAC-445ED3B785C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BB7DB6A3-F9C4-48D3-A4BE-EA79B13B3AA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5E9DF8EE-3B8D-409B-80AB-3C8A8A375CBA}"/>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601972D1-AC60-493D-B728-3EA03DEC927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623D16F6-3BF2-42E0-8543-4A984BD9D9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66DD33E-8FF4-438B-8AD5-164A9BB572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6CDF2E34-2C40-496D-AC8C-F9814F8688A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93F9B4CD-098E-43FF-BF12-449C7EDBAEE6}"/>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D950FB3-D77E-4B4D-9CFE-F758F32C686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7489426A-7900-4715-83EB-9D0C6B4A4AF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2E9FB881-8C4E-475B-A629-C6E5CBAA197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6DED3D1A-BF2D-4F7E-9DEE-238355AF0A83}"/>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49D71EA4-9767-4316-BC71-67EF8B12DA9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FE7ADA61-569B-4978-895D-A90EC72E2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64AD88F9-E407-46B2-BB63-2DD937EB463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5059B597-988C-49CE-80EC-11CAD22DBB0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4AFB7B3A-C15F-4C1C-9611-6792FC89FC4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85DAA9B1-824C-4D12-B497-740B14A6177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78797AAF-0062-4725-A757-A35E780678A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A220DC73-26FE-46EB-B609-E8304ADE647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39177E2B-3FBE-4565-B8B5-CEFDE23E179A}"/>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B139F325-A38A-40CA-86CF-C64506E7AE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1E734B07-ED99-4608-B2EF-A5B75693BF0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2870987E-D9F6-4728-916C-1A2FF3EF13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F73D0ED-6D7F-456B-A950-E6DF9422FA0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0C4D442F-98A5-4751-956E-E01D953E2581}"/>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80332148-A232-4AA5-89C1-9F73D3B31CF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52575FBB-0A36-44E3-9324-57FFC123B364}"/>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2B480D26-91CB-4745-9B93-25AC6D8B3331}"/>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03A6555B-95E2-411C-81DB-C3F1702E6F1A}"/>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FD86D473-FF38-463E-A2C4-38278CDC1EC1}"/>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6EE9D3CD-56AC-440A-A0FA-322A9B9D39A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B3F2CB8C-12FD-45DD-B820-ABA75A0BA91D}"/>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9D636641-7C1F-4F66-A74B-7AA8D169C1D2}"/>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C277EA23-33F9-451D-A8CA-0C4D09039A8F}"/>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5121EF4D-0158-44A3-85E7-67F2EA8C76D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71F0CEF8-E827-4688-999F-962F15367C1A}"/>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9F4B4506-06C9-46E0-BD54-04ADFE33F018}"/>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C42AC943-4FED-4328-84FA-1DF902FB3487}"/>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043FD1BD-A07D-44F6-83C3-90B85CFA3FE5}"/>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D0C83057-25D4-40DB-B241-25BFE2E102BB}"/>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0E9D03FB-251B-4DFC-95D6-7A69216ECA81}"/>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BE1EB794-DD1B-4FD9-9922-C5435BABF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BED70581-2943-463B-80AD-9FDB0C06DC8F}"/>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556D1F7D-2598-4EE6-8036-CFB766ECBBD2}"/>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12107C1E-3C91-4DB3-8F74-C2CC747B25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D579E104-51BD-4F0C-AF5E-A7DDFC538AF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F82BBF59-5897-4B1B-A656-B014124CBFBB}"/>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932895ED-689B-4566-8695-56918D33BE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864C959-4F19-4FA5-B033-F59E4BD6913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C04F2B0B-9885-45A5-8C21-8DDD8F8EB9C9}"/>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955874AA-AC6F-4F2F-B126-8659AB30ED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E8264B30-C60E-4F20-A694-F1F2E2B77FB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605CFE63-0D8C-4B63-9D25-9797852DB172}"/>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D63296BD-07DA-4D77-B0D9-88220456A8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59D56964-9F30-4736-B6D0-36712DC35E0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B5E088EA-BD9E-4329-8FDF-E91ED34C3E6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5ADC0A8D-F1E9-42E1-A429-2B9AE0A708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B74BA677-F7EB-468E-B8C3-B65DBC4F1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682602EA-5F84-414F-BE2A-2A2111681845}"/>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D852E8F9-1D1A-4A2F-9B6D-C74C93AD0F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EE197577-7506-423F-AC19-E3539DA811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14077ED4-C972-441F-B220-968F3213BDC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1BC272BD-2D97-4DE1-8A90-F4B940D9673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EC8166BE-54CD-4D01-A45E-C2CF9305D08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3C743518-0713-445B-B2F8-85AAD972712C}"/>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389506D3-6F7E-48B6-91AD-A4A2ADB6E1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367150C1-306A-4017-9DAE-CFBBAE880D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C2DEF089-6243-4531-A428-178FE5BA5A8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EFA995C2-82F0-4540-B60A-92473CCC806A}"/>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9A135E3A-3FC3-4063-A381-CBE059E766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97883FED-1441-4BE1-850F-879FF1A548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00352D64-380A-428A-8F4E-CBD25494829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41AFCB2F-62F1-4F3A-ADB2-4C6BD9CA086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E242A7F7-C540-4F86-A2D7-F0973447DA3F}"/>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5D9C3C3D-0833-4522-B624-ABAF4F9E0BF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C667357F-48E1-489D-8FEB-A4CE728B0F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AEC5DC7-9CC8-4C44-B96F-513CF05ED45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188EF907-0714-4C07-BA1C-161664A581D9}"/>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66773BFA-9FFE-4066-B39B-FD07F15BE8D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71150C8E-B312-416A-9F25-A549394DAE1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5A92CDD4-6F6D-4BEF-AC54-CF79E84BD64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55B711D8-DD4D-41A5-8159-A9A9E91326D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F61CFE78-B2CE-4019-A8F3-DF37EF4EDB1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D0A8886B-8DD3-4196-875A-70126D3DAAF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10DD48A4-8D1D-45A9-BDC1-1ED6EFC1CE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4EA5A2E3-A06C-41D5-990A-40EE39B61D8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B35108A7-6A77-45BD-BF75-9FAB5E11CCC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E93B5A4C-62C9-416D-BC86-32D9B7411A1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DB0242B1-714F-4886-91B1-BA07D9D7CD0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AD6A1A28-E1F5-4C55-9A80-2FF0E85DC0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140E18E2-B0EB-4880-B0B5-4919FC322B7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3481EB2A-BCB5-4CFE-9913-AA528EEDA06C}"/>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FC4CC549-0A54-41F3-8A7E-ECAD4A2F925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EE097C15-7D1D-46C1-B2F1-C411FC015FA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1405944F-5F7F-4BE2-AA82-F507483CC4A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87772123-4F3C-4708-B053-078BFC5807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BBE9BC5C-E776-46C7-A278-4DE75B4806E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0EA7E3AB-BB57-4D07-932F-EEFC44EFAA1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EE71909C-3AD6-46C2-8D07-55D5A695F8E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ED302603-A02C-4D30-8295-E2CEEE3AFFB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F0B3243-3113-41DF-A773-C7FBD3C74CC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9E8D1E70-0F9D-406F-9863-3730D21294EC}"/>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A4B8E328-7C8A-4EEA-94A9-F04B1EEFA13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2C023271-5C1D-4593-B93B-C3FDF0E899F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EF067D0A-35DB-4D60-9310-AC9E525502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28AF3BDF-9026-4BD8-9903-50AD2CE248A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26D1D6BE-E986-4AD6-B0E5-FFD5A28E6028}"/>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FB05BB24-A193-4614-A81E-C9AE1EFAD6B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0D4EEF5E-FB44-4EDB-A8E1-5F1840DC7F0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C5FCD29C-AABF-40F3-B543-DE6D46611F8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1BE4FA5-AFB5-40A5-BB12-271C17A6970A}"/>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4C8497C8-1737-4A76-8701-ADDB40B42E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C7747A2C-83A5-46C8-81C0-38B64534DA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77B50D5-3017-452F-B2FD-AA72EDCD7A2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C0A8507B-D987-42BF-B445-DB9600348FA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71C8E642-AD39-4F93-A282-599E0230287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F6482172-4DB6-4DA2-AEDD-498AB6FF1C7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80800F01-8093-46B4-BBC8-1700D720E53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6C071AD9-71F1-427F-A4E4-190FE91F16C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CD5F1E2-CCDD-4F77-8A3A-080301418E0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537217FB-E78F-4B9A-B1EF-7CC49F05473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CC13627D-4042-4893-80AE-77F518F3104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1E172FD8-387F-4693-A1B2-71EFD883718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21D02EC1-DFA8-4DF4-82B1-4569C01E2A1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3B398917-72AD-4619-8BF6-D8B61F64EB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E6F52D78-6DD7-4DA0-ACB0-A4395A3C7D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27F246E0-60AC-412B-8977-B624FDB09D9E}"/>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4F3FA560-3CCB-444F-AE9B-AA9DA4A6D6C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EDFB6F73-AE95-4CB7-9F4C-56F176F3463B}"/>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F5BA1DFF-C4D1-456F-A553-A26C77F0ECAB}"/>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6C394F68-FA29-416D-B5FD-ACB1E665FAD7}"/>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8956F008-15B5-48F9-8933-9E721E920500}"/>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D517D655-A463-4D25-B553-9007C980CA49}"/>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A2B3414C-A5BD-4706-A411-D549841D419F}"/>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1328C2AC-FB86-48EF-8708-6C6C678E2ED3}"/>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CA6753B7-4E72-42D3-9939-72D7FA2350E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378A8A79-BF9A-4132-B54E-F934CCB91F7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D1DAED7B-3BC9-4792-A74D-0E02AF9AED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EC16E24-8DBF-4A5B-BC93-32AB148EFF3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A3706A50-9CE6-472C-ADBD-B5FB325F533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618C2930-2D0A-41F0-BAD0-1DCD4AA2AF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DCAE5853-CB6F-4BD1-8AB6-B0BB6BEC9C07}"/>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06FEB01-2AE5-4F65-B162-C81415DE6DF2}"/>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9E2222DA-3CC4-48F0-855C-911E11939D91}"/>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5CE756B9-183E-4BA3-9AB3-6708911DC17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45A4B685-BA35-42B9-834E-4FABF69A5945}"/>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C0FF8806-8946-4148-B2D8-F454FB41CF83}"/>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98883794-A69A-47A4-8DF3-5E1B7B5D476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C41336B3-7DC1-4E33-8BC3-7A82F3F1DE39}"/>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EDAECD93-D7FE-4C52-B33B-4A5BEBEE115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22C48BC6-5CEF-4744-863F-B46977FEF238}"/>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6D671D8C-4F7F-4E11-B369-8A45415191B7}"/>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B1722D2E-797D-4CA8-AD8B-7B8662143062}"/>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5B544EEA-492C-4AC0-A8A5-1E297FEB7F47}"/>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9EE78C2-0726-49D6-B7E9-096336AFE10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4342F709-8C05-4EAA-8427-5A5BBE19E53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6022974C-7286-4B7F-B064-B22AC5CFD0D4}"/>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BAB5AD20-6B8B-478A-B7E1-B731DDC2C96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43414D4C-36C2-4443-8EB5-3A9A755D378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2AB986F9-CAFF-4B11-9B23-295A3C2EA0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3EBB4AB5-5548-45BF-9082-E80F117CB88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9BD4FC59-9E58-4DC6-B7BD-74EF207338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E6D1002F-FD6C-42ED-B118-AA667BF46E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71D023D-40B0-4B1E-BF88-A1EB20B83744}"/>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B27E5B52-0925-461F-B327-A112D1F09F06}"/>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4E3E54C0-6CC2-49FE-840C-BF21CDB3B398}"/>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70205ED5-3A6E-4C21-8131-E5FEF94C2BA0}"/>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1E520B0F-0ED2-4DE8-9833-6F03F0EED9A2}"/>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12C25D3-D992-470B-AFA0-7E1B38FF0A2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BF6D1017-8CB3-45DB-81A4-BE12C56DF93B}"/>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B532C14A-362B-4364-A946-B3A5DF6DBEF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C4EE3D90-3568-4EFB-83B0-2F17963CD239}"/>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7C7374A3-58F4-47F4-9BC0-6B6FCE23D4B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7C27AC1F-77CB-4160-801D-5185AFFAD342}"/>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C36CCBC9-119F-4232-B057-76FC2B965FB5}"/>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02B97CA3-576E-463E-8250-4B6219F0D078}"/>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41936D90-AECE-44ED-BE5E-FD6532691780}"/>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7335E243-25CC-47B6-BE5F-26895BC5CE96}"/>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43D2BCD5-99BD-4F49-A4EE-AF17312FCB05}"/>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9AA6E334-D116-4BE7-BC67-4D54EF24276E}"/>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17F3FF91-C29D-44AD-82CB-B00AB17BFDC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36EBB49C-CDB8-4E58-B504-18B048F8D0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41493F19-BD9F-4CAF-91AD-33CB632486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22E918DA-0D7E-4901-98DF-40A67C527D4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2685F4F1-51E4-40A2-842A-2CFB47F0E9E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AA873D69-EC35-4279-B457-E5B1B672A31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79551891-CB9F-4346-9B09-3CC5AF724249}"/>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E4BDD1AC-3084-471C-8418-1FD5C69FF30F}"/>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B28D24EB-C6D3-4EE8-9435-C255C8F3218E}"/>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A13AECD0-5D8F-4FD5-8BD7-938F7C872726}"/>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A30FFD4D-DF9F-47C9-93B3-7E23B29AB0AC}"/>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6D2BA7CF-F02D-4177-AFEA-7114F70270B7}"/>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65827E32-E7EE-4E5B-88AB-F8781909FA4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00E7D9B1-29DA-4EC8-BB7E-ED32C8389E36}"/>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E0F9C858-EEDF-4DD1-ACC7-90AAA35200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84B2E64E-8FEC-4FE6-90C2-38253DB1DADF}"/>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7ACD36AE-B3E2-4233-AB77-8AE25D54FB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CB6DEB0B-A78F-44D9-B317-B3C25F72725C}"/>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621A8990-C11B-45A9-BF12-91E8CFEEBE79}"/>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8E75F1A-0127-465A-929E-C56C87A23FE6}"/>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8395B96B-D5FF-4CD0-89C7-A96ED321A51E}"/>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418491A6-39A3-4FD5-A380-C02BD372E43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48BB8608-F9AB-4FDE-AAED-E3337C4D8ABC}"/>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E102B192-C085-4D2B-BAB6-E89E296E67E4}"/>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DD943BB-34F1-4088-BD03-D467CF48F70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7E305037-9452-4341-A145-EA093F82E74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83FCE527-E80F-4134-B4F6-C6A8A3199D7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5F54ECAE-E96D-4E5A-92ED-D19AEEE68CD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2F73CA8D-F76B-40C0-9E47-7C57F13B92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07960998-F4DC-4913-9DDF-5187FF10E4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36B4AD6B-19CC-4BEE-9A4D-08E2C8F7E563}"/>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08E7C5A0-F091-4588-9A43-5692F9F576A0}"/>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E4573319-17E8-4C4C-82A7-049110C2826D}"/>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3635DB91-5D01-43B5-94E6-1054107D6EB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A15D22B5-4841-4599-81E9-EE5619FD9163}"/>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BC4FBB2A-8D52-4633-966B-C9C3B04C480F}"/>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73388AC5-31C0-421F-98BD-54867B64F437}"/>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517B3B4D-2691-4D8F-8B7C-16A696301C0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D52868D9-8012-4432-8881-572529A1A2A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F9C5B1C8-21A3-4B8E-A87A-9E4AD5526D2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CC29385C-D098-4FD1-905C-E7B86B469824}"/>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1DE2356-56B5-4F32-A022-C1CDDDAD03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307D5234-BB0C-44C8-B738-C91D5FD8DA6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E11C75B1-5332-4406-8978-AFE342FE951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5E38D9B3-4296-4EAD-8E74-8760B8EB2C8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AD52A99F-FA1B-41BB-8AC8-2A269D08A7D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CCA7831B-B6F2-42B2-A5A1-4EE48ABB30A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BC441B30-E6C2-4BF8-BB0E-CBF63CBFCB7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1F834B37-6C7E-411A-9591-914ABF181E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000894E4-2F96-4EA8-BAC1-62902CE44DD7}"/>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35DDD722-D756-4335-A6AA-FA14F8C6E1B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379B5B7D-8B43-468B-B5BE-97FC94AE1FE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73A3CC03-0F45-4D0F-BBCA-E1B87D9DA53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6952F2B1-110D-4A07-933F-81171957C5D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3952415B-AF02-4805-B99D-D3E7B82E0518}"/>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AD970906-E242-4BE3-AFED-791EAA729C6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E82AAEA0-89DF-4C4C-B28C-79AF6CB60AA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AC827D96-D9D5-4265-A560-E349E15AA20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6B226EBD-4B4C-4A81-8D4B-D2D1A8100996}"/>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F3A91296-6690-4265-A5CF-0FBFA9E31E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DEF5F3F1-AE89-4E0E-B3CE-8A54C6BF47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1B8A14E6-C2B7-4408-A107-882EDF85DF9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881AEEA6-7290-4F5B-B4F1-B2B22A62973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25A7BA96-9A77-4691-8878-4A3B6690CB83}"/>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B8FC313-C876-4A2F-9398-8A15DF7D594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1443DF47-2619-4468-87FB-5E13CD34370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D0BAFAC6-5B4D-492C-A045-4F8325BD0BD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7A454F9A-E2DD-4BC0-9285-1990BE406CED}"/>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8E2AF022-EE10-4529-BADD-1AE9B4D8F4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647531B9-A057-4A22-BD53-2C21335FDF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4311C24A-23DA-4007-A66A-86A15C7BCC3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BDBED212-13E9-4A87-B9FA-34BE404F64BB}"/>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8507A526-3F3B-42DD-9DEF-C4407F7A94A5}"/>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77347A25-5CB3-441A-8B30-D19E8CE5DEC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69FD9749-AB16-438F-AA73-C6BFED52630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2A91EDCE-1CF8-4437-801B-7D63793FF2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5003E7DA-EFD7-49EA-8BF2-F9CD8757E7AB}"/>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C7585361-C62C-4161-BFA6-FFBC4C4EA0E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762EDFD4-C26B-4689-B55B-3A860EE5B5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1EF63BCD-5F1D-4547-AD48-D4C3CD30C6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D61F715F-F157-4727-A81A-23F33F04116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6BCB8885-428E-437E-B380-DEC539834ED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62CC42B9-8884-465E-A72C-A7E086FB333F}"/>
                  </a:ext>
                </a:extLst>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D826FD33-A120-4D56-A858-0BD5F54ED0B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ADB8AEF3-689A-4C5A-BF0C-EC01079DED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730B7FB0-3D0A-4934-8D0C-A6D50DE39C70}"/>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BD37A383-C77D-47AA-A829-A829EA0BA60F}"/>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DB64C68C-3255-450B-A070-F26D7331892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34E493D4-786D-4C44-9CB9-991ED8A59E79}"/>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A7C59C5C-D736-40B4-86FB-BB1C3D889A4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0392ABEF-2E06-4CB1-B632-063B49BD8B3C}"/>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84C6EC60-136B-40A2-99A9-B5515105E2C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ECAD775E-9A4E-4199-B1B2-6F739CAAB543}"/>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F52507C5-B333-49C6-B820-E871E6042D6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82F3BF71-D616-4C42-BC22-78AA493B4B2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36619A87-CD4A-4F9A-A183-63204B212A8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4A67C05F-8B8A-4B63-A8B9-B15C1B7DF235}"/>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42315D12-2726-45F9-9EF1-9FBD3DD3379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9D680D06-0C04-42BF-8B89-FDA06CA5FDE6}"/>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28E69148-AA12-44D0-89C1-47F7ACCBA0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DFDE99F3-FCC2-4B33-B85C-0A8AD253B79F}"/>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DF5A7D8B-AE7E-40C8-8CAD-C245E9A6D03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366D338C-F8D9-4406-A227-492CBECF4C39}"/>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8F97CD48-C9A4-4867-9A03-EB1BB92D932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073CB99D-8070-40D5-98FB-F60B86D6CD4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675D5F85-2565-420C-909A-C9AEDFC26FB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07A64B97-1E80-4C98-9888-6120002CD230}"/>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CF72331D-3006-4F33-9B3A-D0CED91807C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44A784AC-1E2D-41FF-A1AF-757D7B17D17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6A8FB03C-4A7F-47E6-A3C4-C019C421160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AB8731A5-2B44-40C6-B147-5DA78066B5B8}"/>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5EB032B2-99F2-4FBD-BDF8-0529418582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62AD6334-AF0D-41D3-8661-F646C3E472D3}"/>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FD72BAD8-DA80-4B5E-9EA6-7CF9B8EE8C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5ED6D813-CD31-4AF6-87FD-5507C085399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A2DAA413-3733-4B21-9C16-A212394DADC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61BCBDA1-FF4B-420B-A016-59853ACFC908}"/>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C914D551-E50F-45C0-A7B8-DDACDB6B915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792EB873-6EC6-4D00-8479-F569270718B6}"/>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7D5F0EC4-40BD-4240-9952-88A3F8BF22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F3D4E807-9181-4F39-A47A-ADEB3910FA90}"/>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52C5DD12-7A24-4CC8-8725-CDDB2FDC51D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10BB3907-17DA-4578-B825-87F7BAC27F8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9E5D6C00-F4D9-4D81-B373-D43C5199F5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14B1827F-3B56-41E5-A612-A3AD7EA220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24576C29-7644-4179-B7F7-46718243A1C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3175C035-9F06-4092-9C39-09AC54858B4A}"/>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5CA2749E-6D36-4719-9A5F-59C43FCE749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0BE7D7EE-850E-4F83-BB20-3EDF97C8A8B6}"/>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185F3514-5447-4296-8AFF-2E5B5779DA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5B23D861-2745-4AF3-B185-96266B36C945}"/>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F39BFC0F-353C-4B57-87B4-4B48BAD6ECA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B57B9D9-8EFC-4DA5-9262-B43A03DF1CD6}"/>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0314CCAB-C5E7-407D-8F2B-9D65EAB74A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82D30F11-1200-4B93-AE38-7442CAFF54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A24AB750-5378-4479-A25B-EB4F478E9E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997D823F-40B6-4361-8B03-5DBC0B102EBE}"/>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43C0E286-23F3-410D-9174-2E4048DA77B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E2C2088A-E1E6-42BC-A27E-B480F6AFEA77}"/>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4B1D80F0-39AA-4F40-8D0E-0CB4D63418E3}"/>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892B9271-0BFE-45FE-B4A6-7BAB782E664A}"/>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F708A1CB-53DB-4104-9B18-DAE4402EDC1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214A074-041A-4CAC-9467-70D281188FD0}"/>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75CBCCB7-F9AE-48DA-AB2A-7DBDC40EB38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AEE4A0E8-A139-4260-B4F1-A0B2C7E92E5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959474D4-E936-487C-9E5C-2EED24F337C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59B1CA21-3C5E-40BA-A200-50A1488C73C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2AE83B5C-1DD2-488C-AADE-173E3D5B5E1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048F1E12-F541-4862-AD54-A437EB60F966}"/>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B301E83A-C567-4CC6-9B26-A5E669C9ABE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7C03C216-FBB0-4948-8CDD-2368EB036B07}"/>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29E3868-6A65-49A1-AAD4-6FF9D3E5C90B}"/>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E2A8B83E-916B-44D2-86DE-933EEABED4B4}"/>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DC6E5E3B-D51E-477C-BE0E-6107F57FD5E9}"/>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94A60F48-59B8-4C87-8A8B-1F3236D8FE1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F9442C3B-DFD8-4FBE-BE62-E840F81ED99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E8A05178-9834-4A19-8D62-4322DA8519A7}"/>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3F53977D-8C0C-43F5-A477-BA46F22D665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0A1D92EE-4EEE-41FA-9B92-CD17A550C1E0}"/>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9E412C5E-64EB-463F-BDB7-987AABF40B2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850AEB47-1EBC-4528-96E4-79A6A261F8B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C31AE91E-0AEE-41C6-B3A8-286112D1A3B9}"/>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38F18292-F5F4-4985-9A00-9BB99F155018}"/>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3EC3D269-0A3E-49AD-B137-2AEDFB74D9C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6946A721-C47B-4F84-903A-8F09DA9ECD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8B39F5B4-3271-4FD2-AB57-E61CDFB70B8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7F22FF6B-A972-4B92-B37B-FE5E716FAA1F}"/>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6ECB4822-7421-4231-8DD8-465F1092E39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0FCFDE61-431C-4C24-BC8C-A539DB46583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F4A92ABE-F026-4460-AF43-284D38A24FD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0EAD4F32-B724-4447-998B-38227668CD7C}"/>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C13A5FFF-228A-420C-B59E-810439B6F71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6103B479-CB8A-4E90-A733-BD1F1147AC39}"/>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3FA8F832-0B4E-4CB6-B8DA-841AAC8AE6B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37DBD0C5-8D07-42BB-B674-5EA09E88852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BC154A24-EB59-4C00-9A6E-753371F0A21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F71FA73B-4CA8-4631-B543-E0B8BE43132F}"/>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5AE4D25-4174-4F02-9580-1F25BC5C75A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65AD195D-B62C-4523-8054-85276450C651}"/>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D0528849-6543-4C4D-A161-ED23BC6CCA4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B00B9C58-2A5E-4F19-9878-5B78445A90C8}"/>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BD9A6D1F-84F7-4CBE-98DC-50D19DFF7FA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47C2955D-F7B9-43DE-9E9E-68DC17D44434}"/>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5B37DFB-5F91-4C1D-BFC8-3C447C19A8E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26F5D98B-A10D-4DBB-B82A-AE4D4874319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6D3058D9-7AD6-433D-A29F-44A8A17FDA4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106C5586-488C-4DA7-A758-760100C23D25}"/>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75AC2432-8F73-4770-AFBF-7A299DA73BE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0CABEE22-DEB4-4F78-ACF5-3A8C16473402}"/>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88FE878-6EF8-4BDE-8105-45A0C569B9F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F0AF1AC0-C58E-4899-B321-02BDF3BCDA9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9214CA9B-FD94-4DD2-9CE3-47DBB4B92A4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37C8C841-9B16-4D4F-B3E3-B2A19712C59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90CFBA3F-EB35-45CE-AB5E-8A1AF0FF679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7DAD663D-738D-4C09-954A-121E49171A1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82966DDC-4C45-4B7D-9D86-76A40C0BA59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A1CA5533-68D0-48A8-8987-417511F4C6C2}"/>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B349B078-0FC5-4626-B290-77FF02BEDE8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7A61C8D1-6FAC-4F79-AF09-ED5DC986501B}"/>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2D400B5C-7D6D-4442-A93F-56BC5CDA3F3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1E41A5BB-537F-420E-834B-4C1AB041905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6F47EE2D-4065-4F45-BED4-3165BC9D13F0}"/>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8F9CD246-A02E-4B70-ABC3-8CD441914F86}"/>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B8C78F16-6F18-4D48-8FA8-7639D160598D}"/>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B79F5DA2-BC63-4B24-995F-1F88A8CB5B26}"/>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E877D95F-3BEF-4B62-A4EC-1F3916672452}"/>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634B4419-3D0F-4E59-A5EB-7EDB23D3520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B90E6EC0-6A38-4365-8C6C-C3427293442E}"/>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E55B650B-A016-4D93-8D5C-161181A7846D}"/>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B315A27-A541-4A0A-A58C-382188C7C87E}"/>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C5205E1E-6DD6-4CB7-8EB1-7A2E1F16BF13}"/>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A5A5E9A1-715E-43E4-ADBB-00B193FD19B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DDC999EA-0738-4CD7-942A-7073119CD2E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07F1977F-7B74-4692-B9A8-237FA5F8176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5FE7522E-84F3-4D94-AE17-A3639EF06A63}"/>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3C95DAC9-9296-4E76-BB03-F6832511F2E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6781ED4A-212A-48A4-9872-27219A4FF7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B2168EFA-F629-4483-8754-474E3301DE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DDE344F0-5D4F-4849-953B-F74F0490450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CFD0FF57-ECA4-40CC-BF3A-10FE7B1252C5}"/>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4AD1AAD1-0583-491D-BACC-5C21E3959BC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5DC59371-F21D-45A8-942E-49B8773950B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8F52C60B-5665-4683-8E5E-C9FC933868F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07FDC4C9-363B-45A0-9AE5-EE4C5AE37828}"/>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AAB6F087-C186-4B1D-9E92-4BADA35D985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3D85032C-B2A9-4182-A9D6-737E57567CE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636434C9-08F9-4636-8BF8-E94B8EC54CA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140D00E0-CB42-4384-8E82-A34A87167D0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97800EFC-4DBC-4E31-B5BB-362915093141}"/>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15A04513-9F42-43E4-BC5A-B48EA8CE702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08A89C3B-C47D-441E-B70A-4444CA2C396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190F0472-FF5B-41B9-9EF4-C5F3EC14E5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498153A5-17E1-4070-A365-7FD5C3ABCD5D}"/>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817D15F-CBA1-4EBD-A259-BB80D0B92D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8BD26012-ACEF-4923-A9B9-9DD28FDA5A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05953984-B190-4A68-A5C3-58D8A46D9E6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13147B2E-057A-4542-BA2F-027101495BE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A100B0CB-5501-4D30-A87F-A10265172788}"/>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3AD85F5E-0AE2-4703-8CA7-2B283871AD2C}"/>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C7A290F7-7F63-42A6-BB64-353B998579D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58141164-82CE-45D7-8C15-0B64A46568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04E4FB82-312E-4D7C-92F3-A6EEB31F8C5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E21FA5D2-D20E-47DD-8846-5A7B2C8E335D}"/>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F2F498C3-1ED6-4DC9-8CB0-BF158AAC493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9D52F035-ADD1-40C0-87D1-5FF8E60C20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1D2BEDCB-C01B-4030-A378-479C1CCABF9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38667856-06E8-4390-92CB-9890B477FCA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31D6A99B-182F-46F9-B692-3C11C9B19602}"/>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194B0BC1-E1AC-472D-B80D-4CEA10AC7D8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9FBFBCCB-B0F1-4B1C-BE68-C9210D79134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C5FC5C12-093B-4123-9716-7C23CC43C17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718B65C8-BFE8-4FB3-B598-67D4DF498749}"/>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3868548D-B11B-4821-B644-7A326FA036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E0A58DAE-B859-49A3-B6CA-F53BCF2E95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1D58843E-A6F8-4189-B5A6-CA50D6FE84A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74DF69B1-A2E7-4217-A534-FBB4E7A32D8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D6DE0F15-5B26-4980-A505-AE42973E8C59}"/>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B562CF76-CD43-4BFF-BD13-6CDEF1CAA78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F2DF3A4-00AB-4E01-A503-AC5FA04C8A7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AF5DA228-6D43-48E3-94FF-EAF13F2A936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FE2E9B57-E0B3-46DE-AA42-511EAE388481}"/>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F5076B97-11C6-4AE5-9F20-5E0D80CBAE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E2C4AF28-DF52-4EE0-A433-FBCCE72C1F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7C243651-04BE-490D-AD65-8FEE684F35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002F8FFB-115B-4CD9-AC32-E0582F3D9D1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BC356D9F-DF6D-4FFD-9C9D-064CBD748BC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2E593E-048A-4A49-9018-417D921556EF}"/>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85FA80B3-DB96-4147-A599-F41C4F8A63B7}"/>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FCCEA39-90DA-4004-80A3-A0F4A0FA80AF}"/>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CA6A677A-43CA-4D03-B86C-89F8582ADAF6}"/>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C0E46044-05AE-4080-923E-30B6830000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607CA142-FCE8-4323-BB58-34ECBB37DAAA}"/>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EC3730B3-C9BB-4846-8B8F-E6D2DCB6A8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F0A96CEA-E9BE-4DFA-8B16-94E2C2EA29E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1F445E74-2C07-4E9A-A1A2-2B02483DD82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28208B97-0099-42E8-85E8-2DDC40FD0FC6}"/>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A95DD358-CF89-4412-8B09-44D3F56210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37D254F7-991E-4432-9004-00000B91BC4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D5B9712D-4427-4441-89F4-4552B43887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2F062918-C09A-4DA1-BAA7-3E236BA16156}"/>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FB1F5CB-ACF2-4B2B-8DC9-3D1623BC149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F15F960B-0CBB-45A0-BDBB-8804F4A3872B}"/>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332ACC09-BF21-460C-BCAC-D6949CF164F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07612C92-01F0-43B6-A2DE-4623A419CFBC}"/>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197ED4E6-4C4D-4836-B37B-EE66AEF397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23932D03-719D-4D69-BF84-6DDE60749908}"/>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1D13993-07AE-4CBE-99EB-E3947F1C41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649EA1CB-EF60-48CE-8ECB-A11E1BF7EBC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CA03066B-5294-4D5A-8827-014B330BF5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C808E34E-22FD-4D60-8990-F9EB7CED021C}"/>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BE6D91B3-A057-4614-87E2-64BEF6936B6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7D57DA1A-589E-404F-B076-76BBE808868A}"/>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5CA48DE8-A626-4D71-A96B-4E72527CE24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73C2AFEE-9771-47F1-AFE2-70460ACE70CC}"/>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A9843278-00B8-49C9-9FD7-A6B63C33046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3B2EE010-60FE-4868-9E2F-DE9FEA9F2AE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AF8B4E0A-04E6-4778-B5DF-FA08563989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60DB4131-2820-4E0B-8D45-7200E2CF02E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7F156D64-F7F5-4ED9-98AA-6665ABA7594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A1BCA16A-FBBD-4557-8B35-B99FB51A43A6}"/>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FA765D73-4EAB-428C-9259-62FE4EE8EC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B701B602-7AA5-415F-8871-2423B764CC87}"/>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F4414C7-4FDA-47F8-B598-0971C036F13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351FFA13-6A55-4A0D-9284-2A8AC2F1DC5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321C699A-78C9-4BDF-8B1D-5AF23A34F29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B92D5316-2640-4CA8-BFDC-C390321598A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094554A4-A6DA-4BAC-A120-9A4CE328C9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21F31AFB-0B42-4672-A35E-ED1B9A6D08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FAF11DF9-DEE8-4FAB-8BB8-487FEBBD7A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EAF59A43-5705-4697-8779-A4738F43037A}"/>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308AFBB7-F309-4998-9478-47E2461B4F5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D6102802-FAEC-411F-A7CD-16065C1AEFE6}"/>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FA2039C4-E7B0-4445-A22D-7EA0475552B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343B4B61-DCD0-471C-BF59-87F72B3E9DE4}"/>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76A7E74D-0142-4663-8B48-7E2A64F747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A77C6069-A64F-4FF1-885D-94B1D46A71FE}"/>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989E69C0-D02D-4C43-8DA4-EC97AA0237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77C4F8E2-6EA8-448E-B114-270E7CBEA8C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D57BBD5D-7AA7-40DD-A7B7-FA0E3ECD99C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0316FC14-B13E-4A49-991B-DDB428507CFC}"/>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6136F38D-DC2E-4A7A-8374-53D76F45F0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3DA67CA-6AFA-48DF-8901-219D4654C06D}"/>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7EB0AB6B-728A-4CF8-B7B5-7763C17AAA3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5E5D1C42-6CA0-4C98-8A64-447D6209CEF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4E796606-B319-4DB2-823C-AD56486495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F7930A37-D882-4507-B40A-9715ED57F6D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AF8A5B3D-D1D7-4ED7-993E-282EB34C1B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8D44A955-B232-4CBB-BCFF-7C46E2C90F4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9E8ACDC-3F58-4311-9C84-ED3EC335AA9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4EDF3E64-DC22-40AB-ABF5-DD54BC5A99B8}"/>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9A1CFC88-CA0D-498F-A5B1-A2C4D19DC0A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2EE3228A-F554-4F75-A371-127FD38247A9}"/>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91B50DA3-A175-4636-BFF0-DC4822882A5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FCBDDA63-DD4B-47F0-8939-EA49711B63B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5E524A4D-85E4-4AEB-824A-0B90B5BA28A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35C0D1A4-6675-45EE-B8D5-5B9C7449F0F5}"/>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D835F039-668F-4445-82CE-7F51B4E81B6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CFFFFF5-78AE-44D3-89FB-C45763DE7C6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15C486F-E2F6-4C14-95A1-A66B88B7AB7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0774FEFB-AE37-40B5-A45E-299129E9FA8E}"/>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4AA7CDE5-FF04-4D40-B175-0E5EBD6E84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B37BE1B8-EE26-437A-BAA2-D900B313AA1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7B544408-6E02-44CB-AFC5-7EAB6AF9491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5E68A7DF-4CE3-4293-B438-96A2BD7133B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0854CEA1-CDD6-4AC1-AF58-08F061962B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5879976" cy="846137"/>
          </a:xfrm>
        </p:spPr>
        <p:txBody>
          <a:bodyPr>
            <a:normAutofit/>
          </a:bodyPr>
          <a:lstStyle/>
          <a:p>
            <a:pPr eaLnBrk="1" hangingPunct="1"/>
            <a:r>
              <a:rPr lang="zh-CN" altLang="en-US" sz="3600" dirty="0"/>
              <a:t>什么是互联网</a:t>
            </a:r>
            <a:r>
              <a:rPr lang="en-US" altLang="ja-JP" sz="3600" dirty="0"/>
              <a:t>: </a:t>
            </a:r>
            <a:r>
              <a:rPr lang="zh-CN" altLang="en-US" sz="3600" dirty="0"/>
              <a:t>服务的视角</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a:bodyPr>
          <a:lstStyle/>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为应用提供服务的基础架构</a:t>
            </a:r>
            <a:endParaRPr lang="en-US" altLang="zh-CN" sz="2600" dirty="0">
              <a:latin typeface="+mn-ea"/>
              <a:ea typeface="+mn-ea"/>
            </a:endParaRPr>
          </a:p>
          <a:p>
            <a:pPr marL="682625" lvl="1" indent="-225425"/>
            <a:r>
              <a:rPr lang="en-US" altLang="zh-CN" dirty="0">
                <a:latin typeface="+mn-ea"/>
                <a:ea typeface="+mn-ea"/>
              </a:rPr>
              <a:t>Web, VoIP, email, </a:t>
            </a:r>
            <a:r>
              <a:rPr lang="zh-CN" altLang="en-US" dirty="0">
                <a:latin typeface="+mn-ea"/>
                <a:ea typeface="+mn-ea"/>
              </a:rPr>
              <a:t>游戏</a:t>
            </a:r>
            <a:r>
              <a:rPr lang="en-US" altLang="zh-CN" dirty="0">
                <a:latin typeface="+mn-ea"/>
                <a:ea typeface="+mn-ea"/>
              </a:rPr>
              <a:t>, </a:t>
            </a:r>
            <a:r>
              <a:rPr lang="zh-CN" altLang="en-US" dirty="0">
                <a:latin typeface="+mn-ea"/>
                <a:ea typeface="+mn-ea"/>
              </a:rPr>
              <a:t>电子商务</a:t>
            </a:r>
            <a:r>
              <a:rPr lang="en-US" altLang="zh-CN" dirty="0">
                <a:latin typeface="+mn-ea"/>
                <a:ea typeface="+mn-ea"/>
              </a:rPr>
              <a:t>, </a:t>
            </a:r>
            <a:r>
              <a:rPr lang="zh-CN" altLang="en-US" dirty="0">
                <a:latin typeface="+mn-ea"/>
                <a:ea typeface="+mn-ea"/>
              </a:rPr>
              <a:t>社交网络</a:t>
            </a:r>
            <a:r>
              <a:rPr lang="en-US" altLang="zh-CN" dirty="0">
                <a:latin typeface="+mn-ea"/>
                <a:ea typeface="+mn-ea"/>
              </a:rPr>
              <a:t>, AI, …</a:t>
            </a:r>
          </a:p>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a:t>
            </a:r>
            <a:r>
              <a:rPr lang="en-US" altLang="zh-CN" sz="2400" i="1" dirty="0">
                <a:solidFill>
                  <a:srgbClr val="CC0000"/>
                </a:solidFill>
                <a:latin typeface="+mn-ea"/>
                <a:ea typeface="+mn-ea"/>
              </a:rPr>
              <a:t>app</a:t>
            </a:r>
            <a:r>
              <a:rPr lang="zh-CN" altLang="en-US" sz="2400" i="1" dirty="0">
                <a:solidFill>
                  <a:srgbClr val="CC0000"/>
                </a:solidFill>
                <a:latin typeface="+mn-ea"/>
                <a:ea typeface="+mn-ea"/>
              </a:rPr>
              <a:t>提供编程接口</a:t>
            </a:r>
            <a:endParaRPr lang="en-US" altLang="zh-CN" sz="2400" i="1" dirty="0">
              <a:solidFill>
                <a:srgbClr val="CC0000"/>
              </a:solidFill>
              <a:latin typeface="+mn-ea"/>
              <a:ea typeface="+mn-ea"/>
            </a:endParaRPr>
          </a:p>
          <a:p>
            <a:pPr marL="682625" lvl="1" indent="-225425"/>
            <a:r>
              <a:rPr lang="zh-CN" altLang="en-US" dirty="0">
                <a:latin typeface="+mn-ea"/>
                <a:ea typeface="+mn-ea"/>
              </a:rPr>
              <a:t>一种联网机制使得发送和接收</a:t>
            </a:r>
            <a:r>
              <a:rPr lang="en-US" altLang="zh-CN" dirty="0">
                <a:latin typeface="+mn-ea"/>
                <a:ea typeface="+mn-ea"/>
              </a:rPr>
              <a:t>app</a:t>
            </a:r>
            <a:r>
              <a:rPr lang="zh-CN" altLang="en-US" dirty="0">
                <a:latin typeface="+mn-ea"/>
                <a:ea typeface="+mn-ea"/>
              </a:rPr>
              <a:t>程序连接到互联网</a:t>
            </a:r>
            <a:endParaRPr lang="en-US" altLang="ja-JP" dirty="0">
              <a:latin typeface="+mn-ea"/>
              <a:ea typeface="+mn-ea"/>
            </a:endParaRPr>
          </a:p>
          <a:p>
            <a:pPr marL="682625" lvl="1" indent="-225425"/>
            <a:r>
              <a:rPr lang="zh-CN" altLang="en-US" dirty="0">
                <a:latin typeface="+mn-ea"/>
                <a:ea typeface="+mn-ea"/>
              </a:rPr>
              <a:t>提供服务选项，类似于邮政服务</a:t>
            </a:r>
            <a:endParaRPr lang="en-US" altLang="zh-CN" dirty="0">
              <a:latin typeface="+mn-ea"/>
              <a:ea typeface="+mn-ea"/>
            </a:endParaRP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5735959" cy="10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3717126B-210B-4E3C-B760-143D7CECB125}"/>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8F1DBBCE-2F84-437F-B4D9-A8F4551E37B5}"/>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7D198EC8-0023-47D9-A6A4-64BEEA425CA2}"/>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0AD6855F-D209-42CA-91E5-66437A23F6FA}"/>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D1992444-0AAE-4DE8-A5F3-C1E0BD71E008}"/>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3B69F1D8-3452-4921-9996-3948867FF3D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ECDE11C5-1986-4BE8-89B6-F95E6C2F3D99}"/>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0B752CB2-948C-4F68-8CED-8EFE6C9EB914}"/>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4C2D3147-100E-492B-8D3C-6048E43D2EE0}"/>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6B644DEC-677D-4DBA-983B-AA6CAA9F50E2}"/>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C67F9BDE-44E2-4FFC-83BE-D056695E83F7}"/>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C473DE83-40CD-4DB2-ADFF-2C9B663B8493}"/>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2FC72A2E-A8BF-4FCE-9DD5-0EE6DC894A18}"/>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AB4AB335-7B37-48F9-B75A-7181F37F5E04}"/>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2AF84839-5C24-477A-B631-CE9F706118D6}"/>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854F07C8-DEDD-444E-9A34-7DE4FB338039}"/>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C10A5154-87F9-4155-B784-EA6E0EA25C8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B3162DEA-FE59-4004-93E3-E7C4D79444BF}"/>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D5CE83B5-6EE1-4084-B301-36110056F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625A09DB-9A07-4C41-BC63-1A95C270FD46}"/>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40D40367-6684-4E8E-9DB7-2E5FC5334F7F}"/>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4865BDB5-A2DD-49D2-8F4C-9AC15C4C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C1166663-F410-4C5D-A231-E17842C80980}"/>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B9EBAB9-2B5A-4C44-9D59-EA8401DA6F04}"/>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366A8256-0A24-4AF0-A959-E9BB7BDE4622}"/>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4D243EFD-61E3-489B-A950-387F42FB4432}"/>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A0D42B3E-6C42-4D4A-A301-B9F9F89ED1A7}"/>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A03E3C4F-BE4F-4946-8CD1-578D7404CCA4}"/>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74ED969E-CB4D-48A1-AF59-94897D08A1A9}"/>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C7B58862-3429-4E1D-90C9-DC0B6A3A964E}"/>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E390802E-D704-4150-AC11-6FBFC97BD074}"/>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84DFE766-8985-4A70-A464-E0B9C87AD662}"/>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8C6F15E0-440D-49BD-8207-0F84D3E6AC1B}"/>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C75DAACB-9533-4DB2-8ABE-23793FFEA74E}"/>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62CD2FA3-5D2A-4400-BC30-3A9530FCBA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4B73AA2B-BF3A-474E-8EFA-87922570C42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6DFFE216-8E41-49AD-906F-B19F9C3E32D6}"/>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B3C4A2C6-A58A-4C5C-92AB-2B4B8305D447}"/>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158AE622-1D9D-4E8D-8467-0B23B25BFF9B}"/>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72AD5AEB-2B7B-4B48-915D-88085EF8A5D1}"/>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6A915F60-365D-4E37-860D-3CE09D248862}"/>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4B9687E3-2E40-47DF-B72E-038B982F94C9}"/>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7FA5D9A4-32E0-4DB3-9D62-E1EB9AC45D14}"/>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F9AD1667-D8F7-4F84-9635-0E4B2F33925B}"/>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59150A10-BBB4-4910-9C4A-62874F8E992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2675C862-039F-4D25-9E8F-1D3D5AF4207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631C4E3-3F63-488F-BF28-5496961E4025}"/>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0752F52F-29C7-430C-97D5-7988D8032FF8}"/>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127B42A9-8677-4A89-AE4E-529C25D5C565}"/>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BB395462-E415-449E-A145-CB3EEB20A1C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49C7972-EF2F-400D-A1D9-93007EB6AE7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D60F88E6-7159-43CA-8277-6FB473A1E46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CB1B286-62BF-49B3-A2E9-D6BE0BF432A4}"/>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0C76B168-92DC-437C-B158-DB0434543AA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C565369A-D468-4BDA-9A57-F651FD960DE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29442D08-3B5E-4F59-BBCF-9D59C9DE94E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712E22C-3075-401F-8614-52F40C931E5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5EA35979-BE08-4264-8C01-6744AA644A6C}"/>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55D7E7CE-AD93-46B9-8B07-16D00EA716F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A46E095F-6046-48ED-94B6-41FC9A29AE1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B40B74E7-6203-41F0-B2B4-D7C8C46E443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B4ED9E8D-6D75-4964-BC6F-81885B4CE0EF}"/>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A4AADE53-8546-4B2D-BD47-F064261034D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A1E370A2-25DE-4525-8CEC-C909AD7982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451AD3BE-A258-4C93-ADF5-F84DD4125E6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327003A9-A2B3-478D-AF2A-F4F25A535A8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0FFFF283-4876-460E-87F6-5680AEC97564}"/>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A2C5DE3E-FEBA-4998-9E84-6E7451BD955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F86E84F1-9519-481D-940E-E664FD06194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E697A6E5-AAAC-4454-B466-ACECF75920D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516119A7-C8AC-450A-9923-1B3D6FAA9138}"/>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9C5C8AC9-A133-45D6-87AB-44F29E862D4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E726834B-0072-4332-9C7D-615F332313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42EE516F-86DD-4350-8218-52C0EC5BA0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E6BA9287-E74F-402F-AFD9-34B8D370281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291FC36E-D64F-4F50-98CE-C9A23B86CFC7}"/>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A0A45A48-DD69-4D85-A46F-45589775C709}"/>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F9C20EA-6F2E-495C-90D7-DF28F9C2374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F6F862A8-E091-4015-8B8B-7AEDB9BE2DA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5BE89734-3A52-4D70-B6B4-074B090E019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8DB738A1-EF0D-4FDE-B7FC-44151A23CE75}"/>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9B24880C-9FB7-4653-8D83-6F5FF6A98D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E15CD5BB-0442-4DD6-955E-96077C80812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75082670-86D5-453E-AE20-84D898A05F2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0109CF52-8DAF-4221-B7DE-10C3FFE75693}"/>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7F423C03-980D-42C9-90C2-E58B2D98212C}"/>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1330E27A-ACEA-49F1-B25C-53A55BF23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8EC9A563-0172-47FB-8EB4-2D0216D5A0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8F798A55-BB7A-46C4-B15E-DB8E0A5F6C3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D9902248-899E-4154-9952-73E50AB2F0C1}"/>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2246125B-BF8E-4C2D-BF0E-FE658FC373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3CF929F2-5930-43C4-BE6C-09B2C99847F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BAB0DA7-B0E0-44D6-B257-0C2C46790F4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1E5DD511-9177-46C7-9004-ADA5B7BC0D9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F909CB14-FF36-4774-B179-ED539F8E9D7C}"/>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0B4BE34-16D7-4C1A-A321-891C1DB4800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43D4BA75-930C-422B-89D3-DB74CAF6D76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042C332E-6DA2-46B6-8960-AE083628D01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C8267D37-B547-4921-AD2A-F80D9B87C964}"/>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E4EF75C9-3742-40CF-B202-38262B79216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063E7B14-1EBF-44C2-A8BE-EE1219D234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467D3323-EACC-4051-804C-B7DE7E923BE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B7C57C16-679A-48C6-8FC0-DFB9EEF987C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13AD5BFF-D1F2-48E4-8340-BD50396EFA2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4FC591D5-BFF7-4492-9CFB-08A02CF1474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1EB32B00-05C7-4E77-B127-85DA9FCD5A7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4E79568D-4646-4D6A-88DB-DEFAE7249A1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FA770A58-FC12-4A36-9842-4623A6A9F03E}"/>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C484733F-5313-40A7-B225-55816B59C99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4BD27885-5FB0-46F7-935F-6780AA6A1D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387BC064-7E04-4656-A861-D6166D4887E2}"/>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E0C5D89-409B-4CBA-B544-7A2DD4C6117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24662292-46B0-4614-99F9-54F066C11BAF}"/>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2FF0A08D-6720-4805-BF69-C9E69D3209E5}"/>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97EB20A3-80C0-42D0-B78C-88ABA18B16D7}"/>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B474DC2C-D4DE-4198-B580-11AB5A71D638}"/>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3790B18E-1970-4746-AA04-1E5F6E4C46C4}"/>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425C3362-0266-4E4B-B7C6-E839B0F02912}"/>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C49B5B3F-0B15-4FBA-BF48-554C3101C78D}"/>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230C6A9C-4F87-400E-B904-1A67F3478052}"/>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8F48CD2B-2BE2-45A0-9A28-680CC2ABBC2F}"/>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29E11E31-BA52-4FAE-B278-97813F9058B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D089E7F6-1BF3-4D16-B297-EE9646C438A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21CF1204-DA59-448B-AC44-2A552F6DD6F3}"/>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18D4B044-F073-4AA9-B651-59A58876E1FA}"/>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E645927F-3E34-4A75-A4AE-48A8EDBC2463}"/>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BF3A2BB0-E39A-4665-B220-C7794ED3ABAB}"/>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1D0506C4-E605-4D5F-8370-0F17FE687B9D}"/>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1BA9A51A-40BE-4994-B2AA-3FBE3647BA4C}"/>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924DD3A1-BE70-43E7-9F6C-269F4A681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F5463343-DBF8-44B1-A357-5B9FCA84B75C}"/>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1EF448CB-9B7E-460F-A9AD-0D1D3B97A178}"/>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C59429D9-8963-4FA3-A5E4-1D60C5B701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0D6C8B94-E67E-4829-860C-28E54F443FB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973ED909-29D6-4296-B67D-40D56573785E}"/>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D1F1A35A-BDBA-4636-B2C9-C12A040D9E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9992154-B4BE-4EDD-AC0D-A96DE47D30C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D0F35B94-07EB-4C51-AE41-3780886B9833}"/>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5AFCDF87-22AE-4DC5-9ABD-763B0EBFAB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B19A141B-D9FC-4AB5-92F6-4C62885770C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33971021-C017-4BB5-AC89-81CD5C1FBDBB}"/>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CAB02B54-AB55-4F9A-9578-87E42C27FE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74FCEBC4-9B4C-4662-8857-5EBC9BEBE8E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375176AA-ED7D-4CF4-9266-E99136D6F08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417F7A3B-1F5D-41A8-99D7-57D8260306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2CF8A593-942E-4247-A84D-262008377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452DD1AC-C283-49C7-9F10-4D8A02904E9E}"/>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9D3BB282-C5F8-4E05-913D-A5B5B927759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845F335B-E98E-47D4-B1B7-27C8CBDE1CC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6C6D7D51-1920-4CD9-96D3-4449CEBBE10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9EA69151-2BE4-4BD8-9F36-F09E08977ADB}"/>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C8E070C8-F4F2-48E9-9993-E43E74D5676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F5357D73-F507-407E-A48C-08EE0D230EAB}"/>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C3CF33B8-FCCB-437E-8396-D4874F87C5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4883D2E3-FCAA-4E1C-86DD-D531E0E591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F5F44256-2378-43E2-A0C7-4467D0C6612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0B7F664F-C329-41E2-B4DC-FE5940ED1C71}"/>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1AE1A869-F003-4BB6-872A-CE13A38066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AB5A2AC8-FEF0-4EFE-8B6F-CBFBB6EFA69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3B76628C-D8DA-49B1-9313-56DA2CE541B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3D9574E3-1757-493F-BE65-861F0D99942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5C22E65F-A358-424D-BB8D-173CB7BF7DE7}"/>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081BE236-0D13-4EA7-A587-78F45019BA7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79E71061-E386-4454-BA49-6C28FBAACE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2760A44-5561-477D-89DD-AF9C956C8A4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D17BBB13-612D-42E3-B3E8-4A5AF04DDF2B}"/>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25DFCE86-9BC2-4B14-B3A7-48F14230CF5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0204182D-A10E-439C-A7D7-5966E4DA743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E4A3E908-831B-4361-A4ED-774E8A0A7DD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BC4AD946-644D-42A1-8D9A-5A5380D2697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6B1966F1-F0DF-44AC-857A-BB3099C87AF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AB9F62F0-C839-4D50-BD89-EFA85E2892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3DC304E8-B135-43D5-8F62-A3D0BBEF2E2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C1D7EA00-B27A-4B13-BC51-39E08DF73B8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8EDE3F9B-00A0-4EE4-A959-45DA9A3B0A7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65E0B00C-5E05-49F7-A920-2705FC9B51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94B34507-AF35-48B7-AB90-B80ACF60750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596C834C-5782-4652-B203-FDBB99F900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F279924E-D433-420E-8847-2B76123153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A7D0C810-0EC6-44BF-B87C-B9D6F4261A76}"/>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7403BC5E-39F6-4E0F-B83D-97B4EC8B244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FE2CE6D1-E0F1-4472-A498-233D9CD6447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96EE7737-E117-4C0B-8B0F-59BB19CB1FA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E2830C7F-F741-4AA9-9F9A-E1D336B18C1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66E0AD55-9937-4017-82D5-8E03F1B34A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33E80ED7-8D41-473C-B0A8-028649A1794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3257D4BF-6272-4FA6-AE18-2A70FB8C2A0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F3D33E79-DDF2-4882-85F6-D7B42CA0C43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BD136D3-932F-4430-92E9-8AC61E2357D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46F885A0-2474-4816-A742-3E100196ADDE}"/>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3D945F80-64C9-4A14-997D-8637133173C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5C39C8E5-CFC4-419F-ABED-662ADAC19A2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1F84C55D-6327-4CB2-84C6-63D813609B1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3565E57F-9F00-467E-B332-A4B3C6F020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45FBEC89-04C6-48E6-B468-9BDF0AE2648F}"/>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6354C894-FB5F-4028-8080-DE111F010FD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4DBE8C62-CACE-40B8-AEA1-4C66372DDAF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FE0A9E59-F511-4C12-B71F-78368F7A505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E7DDD47-0C9B-42E4-88C3-203D8B9CF8A7}"/>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341CC79C-909D-45D8-ACC1-D9BEC8EB995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630A3EF3-3147-45CE-BEDF-500ED725755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31872EF-BEAA-4BBB-9103-76B6FDB521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94B4987B-8A32-4023-ADB3-32EEADA96C33}"/>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F0FE27EB-0126-45A9-BF92-525A519E492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EAEE5247-7F10-4ECC-B18D-BDD50D6ADC8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E124D38C-0FFC-4C63-B631-4662F44742B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D64330E0-2CEB-4A24-9ACD-01978B82FE5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8D87CC9-822F-48DE-A108-5822CD01AD4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F2E559CD-9FFF-42A6-92A8-C3D3C15689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255E8663-4BC0-4DB6-B962-314C74513C7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C1BD60EA-A250-4355-82F9-F5C2CE78855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89F7C8EB-86B6-4457-BFD0-8BDC5D62631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49347CFB-2C61-4099-A8A3-3D0E74BCE5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33D8DF33-E044-4FC7-9403-19F0A87CB2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A76B1C6C-4464-45D8-B539-5C35D5939FF9}"/>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7656AC82-EE11-4BA4-95A8-962C5EAA213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0B50C847-B7E3-4E41-8D68-BDE7245E70EF}"/>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D3B7A90F-D390-4AD0-A857-610AB40FB092}"/>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F3E78267-C583-4E95-A516-B0FED85B1E6F}"/>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3479631F-65D9-4B59-8D85-A8E092E99E0B}"/>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0932FB3D-9B70-4C78-A3EB-FFAAB4707C07}"/>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384CC890-28E7-4C02-B4CD-71DA66B3EAD1}"/>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BCAFED20-4A5F-46CC-8415-FEFDCBCE40F5}"/>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987C392C-2140-4A37-B1E5-D2AFDCBB676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2EF3672F-9BE8-4D51-B99B-CD31BF2B26F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A39079BD-32A3-4D13-B1FB-90999A4E035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B24957F-3ABC-468E-BC25-39EDFC4CA3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B07E9F88-24EE-4B6D-A29A-DF5526644FE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4C941F31-1647-4179-9DEF-161B1A5632F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7B61A250-AC25-4D63-A981-27CC22031234}"/>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D8FB875-19B4-4D1A-87E7-BB5CF7E75AE0}"/>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5C916D4A-9265-490B-B362-1C1FE5E99EC9}"/>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22C27209-9DDB-46B7-9E24-2FFCD08A2A8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1E92CCD5-F4E0-4A95-8904-C0520E95AA54}"/>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85824332-C1EF-4639-A6CB-FE1A4B703D5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EAAD6A40-FB02-4AB8-8F97-36B1A2EC07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78346005-FF44-4E19-A35B-AC56DC2056DF}"/>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C93491A2-7EDE-4CFC-937B-5394C39DC6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C6C2354E-F467-4C0D-81EC-F27F8835933A}"/>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CFE4A2F7-C334-4C14-BB46-C150AF57737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999565AB-96F5-4E1B-8D0D-A85A482CA196}"/>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048347C8-05E3-43F6-95C9-42B0D716A055}"/>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F2D3BF9-6740-4084-A1FF-D64DFA9118B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836434E7-90B1-41F1-B066-8563698CA48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17868DA3-19B2-42FE-8698-29FC15293B1A}"/>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8AE5F6EC-B889-416E-A564-933A94D2E57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335F42B9-F007-48A0-BA8C-F79FB118AA3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B9D62A5E-D0E3-4491-8020-AB12CAA1B2B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54440301-C2B8-42EC-AD66-5BD0547AB2B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7A8507EA-A466-426A-A428-63E2D7F1F0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067833B2-D0F5-4351-854B-87BBC301B2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45598A2-70FB-4BBD-A3C7-BBF0B2FCCECC}"/>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002779AD-F29F-4279-A946-3BF437DF95BA}"/>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C7DD7309-55BB-49A8-A430-6968A770FFF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CD7EFA29-5571-4C2D-8E31-8EE044688D8F}"/>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3B454614-9AC3-44EF-91F3-1C0BAB740EC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A0B2498-1121-4973-801B-F74692589D9D}"/>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8B580172-DB46-4FFF-A8F7-5B3AB31BB58D}"/>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1DD4AC37-7299-4764-84FE-1D57D1F4884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B5154034-A9C3-4441-9A5B-B13A986C4FDB}"/>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F15DD5E1-E3B8-4588-9C13-52D37E93F54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4DC4DA8C-8AC3-4097-9005-6462A53312D0}"/>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79B341FF-5FA2-4DE5-823B-C6713EB71283}"/>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7422CA4D-DA24-43C6-93A7-3DAF2EBF9E2A}"/>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A52E70B4-AB19-462F-B2B5-261DA419E274}"/>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9E73A8E4-0748-4F2F-AA9F-39529B4EFF4D}"/>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273777DF-149F-444D-A5F8-3E43CCB813B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BC4CC1B7-C564-4A52-A48F-7F0CE29F97B2}"/>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3D7B7769-C8CB-497B-9BAE-A2FF5E39F45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1E1686D0-0AB2-4215-82C8-9853F54412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5E15BC59-9D6B-4B1E-AC2D-EDDC63DB7A4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A3890B11-7051-451F-8598-E6C802C935F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33754980-2E59-43B6-8854-962D724BB9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EAC77C90-87AA-4F1F-ADEF-4317BB90FE4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0DEE695B-D917-4654-AD53-48ABCDFA958D}"/>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1570A227-D564-41F6-BE54-1E31E3E493FD}"/>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2C61B155-0C90-45C7-81DD-D08780AF0F48}"/>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CFFF97F9-014C-4B79-A0D8-159ECA0F9F19}"/>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EC697FBA-AF41-4B68-AC1A-F71288832684}"/>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FA04A0AC-E242-4BC3-A2FA-D0496174373D}"/>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4ADEBDAF-5B6C-4549-A244-3249C7DC796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5DAE174E-C9F3-4642-847C-B4B5EC3C86D0}"/>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CC4D881B-A8E8-403E-8670-750AFDD8D0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6894B6F6-FB13-4E1D-8C09-7B00279A86C9}"/>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F11A5AAC-F237-43DC-B434-C624522D05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982A4A17-EDED-487B-AB4F-8FDEDD4A0269}"/>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BD4BF557-9AAD-4724-B8D7-F36033B8F19F}"/>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F00596E-E309-42BF-8D48-2FA1DF5A1BBB}"/>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6323B8E0-6D63-4E06-935F-19F1671EA247}"/>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EC8EBF17-87E5-43C3-BA2F-5A5AC763078D}"/>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8BE8C0C2-5231-4DF1-A4F4-A1F920CE8614}"/>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22673FB9-D435-4039-B01A-2D80B7D95B1E}"/>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802FC15-6FD2-4818-A18B-E7DE56CD43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59A38AA9-DE8E-4768-8283-E3D41A73BE6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941326CC-C732-4BC7-B981-3454085D158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ACFE79C3-FC8C-488A-B6AC-8718E9F7028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B8F1B168-2661-4B64-98D2-D27626943C7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39F67F53-C4F8-4CC5-8362-3DA651ED977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B6A83312-681F-432B-A6A9-81791A729CE7}"/>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99CF6280-8EB6-4FD7-897B-F25C15A343C1}"/>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1AED408A-0796-4A09-AE9D-66B3BC88AD58}"/>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061D14E4-C42D-4DEA-8347-945ACA5FD3A0}"/>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4750AC01-2B0C-480F-8E3E-6C0D629E1E88}"/>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3A9E717C-0331-47D5-A1CE-72C499156B06}"/>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6706B581-9CD2-459A-A26B-47412994D2B0}"/>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2B5C35D9-FD2E-47B3-886C-D1491CB248EE}"/>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F0F8963B-09D3-43AB-BA4F-271F01FF3BB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E08084B0-D793-4D86-8AD1-FDB7F39BAC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AD67AD3E-583D-4255-B8CE-AAE4014248EC}"/>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23C8C15-8DE1-45F0-8311-A9E600D0D7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F7B50DB5-3E80-41EF-9020-4D2422CC3CC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538CDC5C-0366-465D-80D0-1D215444198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FAB7206B-E99E-453F-B0B9-313E82CF458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0706822E-7884-4271-BA5D-FAE25A5DCC3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6C53A5C4-C31F-4307-A7CE-73C5CD7A4C1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FE538F72-3E6F-45D1-A651-BA899DAE18A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22449AF1-2AF4-4AC8-BB02-48555995FE7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76F029E7-5D8B-456F-813F-0EEB406DBF74}"/>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85AD5422-4FB2-4FB0-8F82-957419D57AA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C3EF3A4D-AA04-464E-A97E-0DBE9043F61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BA2F082B-CC08-402E-AF4B-752F2FA7F65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4A43A3C2-3623-43B5-A76A-10AD7947995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83CF18C2-238A-4C06-BDE5-61E04980C8DB}"/>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78116F1E-59FD-4D21-ABFC-095AA64BCAC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60E9A5CF-BB51-4CA2-B52F-57E60124EA7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F5F2358B-7D95-49AC-B38B-1ACEB3CFF9B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7A0DD6CF-9AA3-46A5-B51F-D37C4E17BDEA}"/>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5E96DFC2-3975-4179-8463-6711E98961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38A69D20-57D1-4AD8-949D-B4CBF36F92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8AEA20D9-7F93-48CC-926F-E29690457BD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727AF4FC-95BE-40C3-94BA-C563A765AB11}"/>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D376F1CA-06F7-4BC7-8E1E-E4F1175C75FB}"/>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F75F101-FA7E-49E6-9AED-52560799590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9D885165-1E1E-4411-BDAB-2177AF43D6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01F70279-8812-4282-8006-4C868375B2F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00B62D39-A4C6-4B58-BBD6-CF44A1261361}"/>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01276253-84E1-4298-AE72-27FC2714CF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94C5A6E7-BF00-4D07-96BC-0ED58135CD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9D1A9A8B-9A47-4354-82AB-4879079FD39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82D528F3-3A59-4FD1-AA22-0A978D7D552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D1C7A817-E106-4EF9-AF52-2760097EB9A1}"/>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5AF6E500-FF02-4D9F-9758-0A38867E315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C7A30FD0-8975-428F-B071-AF7F53E3829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52DBC178-85F8-4597-B9EC-1DEA3B81DCF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2E723408-90B3-4161-9CBB-8827CF4E96BF}"/>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18916AD8-2AE4-481C-858C-C757777D3D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3B244CBC-F268-4801-9D60-813B88E2A2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7F587E0C-E00A-46BC-817D-A478BE72EDA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2A27424A-39E9-4646-A9EE-A51034C36EAF}"/>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7C6548B2-30D0-4994-85AC-970097C10FA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ABC3588B-6F97-446F-AE99-FEBEC972207A}"/>
                  </a:ext>
                </a:extLst>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FB8FF92A-6D2C-4BA4-A610-AC243A37D6A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80AAFBE3-585D-41E1-AF02-AE8D0BE0BA5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F166623F-63E9-4CEA-B501-880B04A1B009}"/>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75DD5D4B-549D-44A9-A95F-242D3430562E}"/>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68D28DCF-C627-4AAA-B465-2AA501A8AE1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96466EEE-7E9F-4405-A73A-F5E560DCFFFB}"/>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5790AED8-8CD1-4633-9DA1-42CF1C757D7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B41EA85A-1CFB-47AF-AF94-8B5E51A31E0E}"/>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D9BBF542-18F8-48DE-A20A-9843D52B545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87DB5C4D-43FE-4C06-958D-8AA8F7DD8481}"/>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007803EC-690F-4CA0-9A9C-945A19A69B0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BD08FB0F-2F0C-4E87-BEC1-B7260C8E4E5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29A0AF26-E275-42C0-94E2-959990A52FE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C1E7B3D6-23FE-45C8-BF34-3ECB7612E6D6}"/>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8C287BC0-6DC8-42AB-90E2-38EE581E982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2F79AB5B-16DA-473D-A78E-BC6B5C769545}"/>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3F38B742-6115-418A-A1F8-FFEC3C7BD63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61EE25A4-BAEF-49BE-A7E1-4BC3A10C0BDC}"/>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594198F6-8038-4D4E-A570-F20026B6DC3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DBD3E58E-55DC-46FC-B504-416A8B9BE058}"/>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0EB83758-F721-48D7-8A32-A4C97859363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34180DAF-A7AF-4749-AE56-27505F3800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FB05C5C0-A08D-4D1C-83E3-25231BFF27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2FF63D17-5DD4-4382-B4AF-4B6CC98A97D5}"/>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660907FD-D1DD-4F7F-95F8-05C985ABFDF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353FEBF7-22A8-44BE-9EEF-EC2769D7E45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FC71747F-B738-43C3-B55C-6512CEED08A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D30A24DB-C103-4225-8BBA-3666B5159EF1}"/>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CA1C5DA0-2543-4051-BF4F-285C3FEB3C9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16125A8D-AEF7-48E6-9D9F-E215D83BFC76}"/>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58D6100A-B476-48E8-A60A-449B5303D5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FD578BA4-EAA8-412F-B9EB-442CE302F94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C3E8D182-5956-4AA0-BE41-7AD7B2FFA6D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88FD5775-E3EA-473A-917B-33712306F5CA}"/>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3644F769-A9C9-4C94-B134-CFBB0FAAD68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0E8BFD5C-3FD7-4349-9905-405E0AA760AA}"/>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9A1E9AD3-BBFF-4B75-AA00-7705AC5B68D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78EAA268-F764-4892-8820-118CD7AA62AB}"/>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39EA9D43-4B40-4D26-A93C-D20E0D655D8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6B9BB14D-8E47-4E5E-9AB7-9B7D5706E5C1}"/>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5F96B1A5-8ACD-402D-9CBF-BC07A2235B2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611DC034-D3DC-4E8A-9512-B3032B05ED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3A8813E2-447B-4739-9B1D-32C04569B8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266FA72A-A7DC-4155-9978-3B1A908A7576}"/>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F43CDA52-5D4D-4B7E-9D3E-1033A7F26F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EC97B712-FCF2-404C-974D-BBA16C39FCBD}"/>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3BF35B31-8C2C-43A0-9024-C525C28070D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A672F8EF-4250-486A-B2F7-496074D122DF}"/>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4ED6D94C-15FC-41EB-B3DF-165F99A17A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554CB58-CFFB-4DD9-90F6-9C1F5DA11914}"/>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B21B6E99-EDAC-451B-8033-1E53B6813D0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1906FACC-C730-4EB2-8650-E5CA4844568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B5DD25EE-C906-4907-9AF2-3247B11E17A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D69566FA-7C70-4A77-A86C-810DFC2ABF70}"/>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9C58ADB1-426F-4C4D-8A88-FA9709723A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2DF851A1-D084-4E04-B190-7067A5A94C16}"/>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C9980E5F-018E-4B5C-97EA-1F578467931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793EC38E-9B94-4E05-81AB-37CAFD413F78}"/>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0D380AD7-3A16-47B8-98D9-6E87CC24868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D51C9F9-7F11-4D75-BB42-04966B7A663D}"/>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A5E9FBFA-A2AE-41A2-A2A2-80BF01CF380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954D2AEA-7898-46E3-88F2-5ABA4DD6F12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479121F6-B347-45A9-8B77-771E3E8B78C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1EEDF7CA-C583-46EF-8C36-6B1E715526E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5BC65698-20AF-4A05-BF69-FC8C4733881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82A6C5C5-1252-48D9-AA14-9F9638D242A5}"/>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D097712A-40AC-4E56-99A6-4103794F489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834103A1-251A-4122-880A-D0B1A2D327ED}"/>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0EC0555-1684-4CB8-9741-A9084338520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743D14DA-1F08-4EFF-B8CB-496F810C3493}"/>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3A60D4B2-00D2-4153-BF17-B2D8B74CBACC}"/>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2EAA9497-F0A1-43B5-8250-C2245D8BC7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5876CA1D-BE33-46A4-9264-C100DD88826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CAB5BE05-E42A-4807-9A9A-E6DC7F1FC5B5}"/>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BA4BAB8E-8F22-4E15-B821-9B1118D1850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D7254293-5BDA-43B6-9AF3-F7CCD20CE653}"/>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FF82C7E7-D044-4FA9-A0D9-507EE697C852}"/>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B95865BB-9EC5-41DF-BE23-FA0E5357D19C}"/>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DE5924E7-AB2C-4C6E-8443-39FD4697D04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7F7735E8-FC24-433F-8B39-2A3C378FACFD}"/>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BD3E316B-202B-429F-8A80-030150D2BA5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2957B360-B4F9-4401-A2EC-EC57C766177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D344B108-9E5E-44F7-9B52-F2B1DB94693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897AE132-F036-40F9-B5C3-5AD72F1DE8A1}"/>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EE7E774F-8D30-44A2-BF0F-EC2F1C7DA7E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96733D6A-778E-4342-BC31-AE381D9EDC4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2230162C-29B4-4CE2-A01F-83DF4C09F56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8F27B0BA-C6A0-4F79-8101-FBA25BCC367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B1DD34A8-B225-4E4F-BB77-5ACDC6CFC27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439D3044-413E-44DD-8AFB-F1AEE9865D5A}"/>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C2805FFC-B10C-4968-8429-889BA1303FC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EF012771-19C9-4013-970C-4BF07A601BC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504D831A-0926-4C51-8D78-E0AA5300DB5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7E12C215-1045-49FF-87DD-02E1BB1B8CCE}"/>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764BCA0-8A6E-452D-96A3-C2C05CA3B04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95A9E702-7B65-4378-B0F7-241DE58AC8BC}"/>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95DF2F30-563C-4885-AE45-8CDC779022E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A6B7F2AF-DAC1-478B-82DE-2C6FD1E183C1}"/>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F069D15C-367C-4D19-94B8-8B4AFABE050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9B13EBF7-B2E1-415F-9FA9-88D963275120}"/>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B9B211F-0A5C-4E6D-B8DF-795062370A0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49800864-8978-4A40-A99E-AF8A15795F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0E697689-FF30-4D09-8B5A-7D0DF809B0D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CA79ABA3-6970-485D-8D35-4712415F8A82}"/>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AAF49002-FE94-4462-B22F-4AC33C3E197C}"/>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11C543C8-6897-43D2-B3EE-D10A71982C1D}"/>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3E02320-5DC4-43A7-838E-CF0542DABD4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D014C318-0893-4110-881A-B6430320F011}"/>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4BA77CED-5FC5-451F-BF6E-1AF68BE6C00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B3F922A0-3B48-4D20-A8D5-B0B49759239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37AA1256-0E8E-4614-85D7-5DA7E732213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D4FF4A81-8A0A-4EA8-BCA0-DA365CE9C161}"/>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02841275-92F0-4852-AA29-B8147FDAEC5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709F3F04-3D7F-4013-9FCB-F82B5DE21AAB}"/>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F9E05B22-728F-4CEF-88EB-7960A9AB525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239CF444-8EDD-452D-982C-DABAB39A705D}"/>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3BA22691-B49C-475C-AF10-2A66DF02D36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FB79586F-9729-4800-90D6-7A0FDE34083D}"/>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7C0E99C1-872B-4AA1-A66E-EA2C87EC9961}"/>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C2F44A2B-3640-4991-B77D-BC556CCBDA8B}"/>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FD874242-7D9F-4D66-B821-A7BE84A5B9B6}"/>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040F6350-B77E-4B4A-A4C6-4F34EA2F446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88FB3123-03EA-467E-A99F-0A69222A7C8F}"/>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21831A04-8FC7-44EC-804D-FBA04C095E4B}"/>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6DDDE2F9-2E72-4D6A-88CE-B1B614BB639B}"/>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890024CA-3BD4-46A1-845C-118B923FE251}"/>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4995710-DE35-4483-94FD-8654A53452E8}"/>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45EAFE23-1D87-4747-B2A3-4154ED848C5B}"/>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312D4868-C888-4AA4-BEA4-602ECDEF973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C32F5364-D5FB-48D2-A60C-577C4215CE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124F02E3-751E-4096-BF36-5EA583D85A0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00302CA3-AB78-467C-B242-4CB514D9726E}"/>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29713F92-E32A-45D2-B46E-3CAF0CC66D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41FEF511-F602-4E81-A6CA-8DD97A8646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6C71CD23-3FEE-4395-869C-99B0C8D060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0ACA5F9C-5730-4FCE-8251-303C9A2D8A4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D5928B80-2630-40B0-BF8E-4E29A4FBFD66}"/>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9093AF8F-96EF-492B-8265-9CDD8648776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ECE96D9C-2BAF-4885-A4E2-DB21CA1EA7F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6F27CC96-7216-4E48-A9C6-60909E2BD11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DF3A445F-A09D-4FF7-B882-BAF76BDE6514}"/>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8DC4594C-3FEB-47E9-B1EC-0303D150A5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A8ADA9B6-4A30-4094-A77C-A6572E0E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1E90FD60-AFE0-4D18-9B91-241F8726552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E2939FCB-DA87-407C-AE1E-B62979566B4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D7127724-2121-4733-92FA-DE8ECE2FF6C9}"/>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6084296F-5338-49E1-961A-96FEEC577EC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42D7BC4E-1E93-4206-91F4-EF618DACB40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72E69823-7AC6-4A5B-9493-E7592CF966C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DEA3345A-EB1F-4A1A-8FA5-F3D65F5123FF}"/>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0EE3E80-8BC7-40D3-903A-74791CF967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E1449F18-4094-49D4-8A41-F817F70073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512BCB07-A1C4-4BD6-A57C-1B745E97C08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64E21C42-5445-48CB-99E0-D223FEC620B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4B0D4EE1-D95F-4C92-A93B-0D056CCCA5CA}"/>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C0E36FD3-7683-43E2-B8E8-6B8124DDCDE3}"/>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2565B18A-DBB5-4BA3-A539-D98D2225ECB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25C961B7-E09B-443C-B1DD-9907A63520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99335968-B0AA-4122-AE42-CEC5F964B6E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90565A34-3D0F-433D-809F-2F5F96759DE1}"/>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7D938521-6709-42E2-83EF-194DFAABD8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C26A3FDA-EC3C-42C5-B854-068837AACEE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E0D47738-3C7D-49E0-92EA-5D9E797A06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5BE2C886-272E-42AD-B720-AC2020C9D1D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A14202BF-71A2-4119-9230-07149781DF9A}"/>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C5A09C10-D2B0-4B8E-9824-20844BAD099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6823996C-5731-4061-A89B-7211E3CB072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663651A1-7FF6-4605-BF51-85A1FB037AA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3F581736-D979-4AC3-BB23-580CBA727EF5}"/>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89A4A51A-F89A-420B-84B7-04F2FFA14D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8923B0AB-4FC3-4FC0-BAB7-B54F23C6D0F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0892CE69-3E50-4208-B6FA-DF0801656F2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2E4EC854-B617-4EA5-8929-A997D22ACC5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3026DF2A-8C3C-4657-B1FF-87D1B980EE24}"/>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291CBE1B-A9D4-4C04-8F4A-B3DE1A301FB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5A5B2B3-2515-47BA-B98E-2ADF0464699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760210CE-BCD4-4BC9-AC56-FCD1D0E2607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DCDE4B2D-8DE8-4286-AC0E-17A31942931D}"/>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21606858-18A9-4B6E-B4AE-EEE46D500B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CA0D718E-4BC2-47ED-AFA1-BBB3CC8CC1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AD56FCCC-054A-4720-8839-2B4CA77424F0}"/>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2B83F62F-40A8-4BEF-B014-F8DF7C6A259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F7342842-5479-485D-9CD0-C51B7B1A891B}"/>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ED6A22-0C99-4BAA-B6BE-17C0B973753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04D3D829-D44E-493A-90D5-33123F550A5D}"/>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7E32A57-3131-49B5-AF88-E089AB626E1C}"/>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28001D1C-6D4B-44CC-A50D-95060F6ABE79}"/>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83D0E096-E922-478D-ADF8-1FF87EDA2F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E5E95460-62ED-463F-AE85-BC993EAF843E}"/>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7C32A79C-EA01-4B6D-BF88-5643EAD40B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E8713538-32BD-4B68-921F-F61C1C5F888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4D8355B7-9578-4DE5-9F91-01C46CFCAC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324F3BC8-3EA2-4C42-B436-5E272C79BCC9}"/>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144E11F2-789D-4A6F-B2C2-8008AA99040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840179ED-DED3-42AE-AC05-499BDB42655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37D73183-82DA-4A01-822F-9CEB6CA607B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BD790A7B-1635-4B87-9B5B-57EB706F08CB}"/>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743C8F9-224C-41A0-BE30-AD3340BA46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CC053095-402B-480B-A4B5-F0AF983312CF}"/>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78BB6D5F-DC36-4C25-B67E-1F770F8924D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69F02460-C3C2-4153-B86A-359F786AA46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3017514A-6B4D-4572-AD9C-29A20880CB1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4270D21B-66D7-421A-A1A5-B0B2F0BF2A1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F27E2EA-81B1-4C53-B4FF-18C455FE4C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18D19DDD-437A-4BF7-82BD-85C66295B23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4C9CB796-8BCA-4338-96B8-07CCB535BA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595E11E9-D6D3-45A5-8F1C-C7BBCEF943CB}"/>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A51E564F-8957-4722-84A2-81351C0F851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8CD1F608-6266-4DFF-9E68-73129F4F2C36}"/>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9DE888CE-64F5-413B-9C18-FE0FC84023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6C9BCF72-4C35-4C1C-A460-874A32449AAA}"/>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90596D0D-3BC9-420F-9345-13325AEAD78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C9CE3B40-0955-4873-89E5-F534A7FB18B5}"/>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CF25F229-F2FF-4DB2-A1EF-316C2E7F1E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CF8C77CF-8736-41D8-8CC8-27B0A4DA201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AC73961B-C0EA-4B2A-AC11-9EE915BBD9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4240309E-3812-462F-8298-D96C9257ABCA}"/>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D7C722CB-F4C8-4CE6-A8D4-40465052A8A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A5AE5A43-3DBB-487D-80E0-981532DA4DE1}"/>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E1AA578-8096-4598-BEC7-0EC94840DBA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96A6D5DC-2DCE-438B-BB0A-AAA6C8E4B62D}"/>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FD953D18-1BA1-4C74-9257-3AFD1A036EE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712B7AEB-DF64-45DB-BD33-B714243DD8E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C9DF0458-3229-4433-B442-3582CEDD8F1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C5C5A80E-70ED-4CA9-AAC3-488EE8924FE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8C408A87-B4D5-4F21-8D69-AAAEB0DFF9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5D389B5B-F7DB-42EB-810A-F68B9B86A97B}"/>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0C789A84-5A41-45FC-A2BA-7ED30676A21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08D2CD22-8E5A-43D7-A7D7-E2D82605ED8A}"/>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A6B36C2E-47B7-40CB-9C69-1ECFCB67752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9759DD65-7616-410B-8E38-1C156277932F}"/>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F9043627-DF65-425F-9924-477FC9DEF93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CCFD6AB6-F824-4508-BB36-E89006FD2128}"/>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7DD1376F-D41F-4FA6-B72D-FBA237553AC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CEDBCDF7-42B3-4EF8-A386-040105F748D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F793B6CA-D1D5-4FD2-9904-22E8F386092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CB375019-C03D-4411-BD3C-6BF589FD365B}"/>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57D0E065-A639-40C2-9C0E-0F270DEF5DF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7ADC857-76DF-4D10-9F6B-4B4C5AA41131}"/>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0E4E4FA9-6F8F-4EE8-9D24-DA36846A7F9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0CAF6C2D-A912-45C6-8B99-D282E1059A0F}"/>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268A3931-0B49-43A6-AB0B-DCCE596196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A6A976DB-5A4E-4227-A0E7-0912070212D0}"/>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FBE4BA2E-D505-498A-B0C9-F75014F82C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2EBA00AD-2F02-492F-82A4-1180198F61E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09FB842-894E-41D7-B236-A68EDC5ACE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1B08AFCE-879A-4937-B46C-BDD1313D5BAF}"/>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4B1A9292-6723-4F2C-A555-C020834D155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32D76492-4E42-4BE2-9153-F0F0D546DDA3}"/>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C1A1AD93-1E96-475D-931D-1378B46814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A7D9C22E-A5FD-4E04-AA92-29097AD90824}"/>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8971F3AF-C99D-4330-B63A-7F1EC1EC6C4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F95C9215-7753-4045-8F2F-BC4CAEC797A2}"/>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6239C15F-DE96-4E4E-85F3-53C0B53C79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49EEF88-1E0C-4829-9BFE-6DB9487555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3B7054A-5D52-436F-85CF-966B94266C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53FBD45F-0DDD-4B7F-B0AE-AE76F1A9F08D}"/>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9FAED247-740F-4843-8099-100FC788B15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7F557B33-E1FA-4D66-9BBF-9E559139A9F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F7C55365-731E-46C1-A0D4-6689EC97282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84720BE3-8358-4099-A380-E50479D96AD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51C555E0-7905-43F0-B956-EEEC6AC837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2952328" cy="868363"/>
          </a:xfrm>
        </p:spPr>
        <p:txBody>
          <a:bodyPr/>
          <a:lstStyle/>
          <a:p>
            <a:pPr eaLnBrk="1" hangingPunct="1"/>
            <a:r>
              <a:rPr lang="zh-CN" altLang="en-US" dirty="0">
                <a:latin typeface="+mj-ea"/>
                <a:ea typeface="+mj-ea"/>
              </a:rPr>
              <a:t>什么是协议</a:t>
            </a:r>
            <a:r>
              <a:rPr lang="en-US" altLang="ja-JP" dirty="0">
                <a:latin typeface="+mj-ea"/>
                <a:ea typeface="+mj-ea"/>
              </a:rPr>
              <a:t>?</a:t>
            </a:r>
            <a:endParaRPr lang="en-US" altLang="zh-CN" dirty="0">
              <a:latin typeface="+mj-ea"/>
              <a:ea typeface="+mj-ea"/>
            </a:endParaRPr>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zh-CN" altLang="en-US" i="1" dirty="0">
                <a:solidFill>
                  <a:srgbClr val="CC0000"/>
                </a:solidFill>
              </a:rPr>
              <a:t>人类交互协议</a:t>
            </a:r>
            <a:r>
              <a:rPr lang="en-US" altLang="zh-CN" i="1" dirty="0">
                <a:solidFill>
                  <a:srgbClr val="CC0000"/>
                </a:solidFill>
              </a:rPr>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几点了</a:t>
            </a:r>
            <a:r>
              <a:rPr lang="en-US" altLang="ja-JP" sz="2200" i="1" dirty="0"/>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能问个问题吗？</a:t>
            </a:r>
            <a:r>
              <a:rPr lang="en-US" altLang="ja-JP" sz="2200" i="1" dirty="0"/>
              <a:t>"</a:t>
            </a:r>
          </a:p>
          <a:p>
            <a:pPr>
              <a:lnSpc>
                <a:spcPct val="90000"/>
              </a:lnSpc>
              <a:buClr>
                <a:srgbClr val="000099"/>
              </a:buClr>
              <a:buSzPct val="75000"/>
              <a:buFont typeface="Wingdings" panose="05000000000000000000" pitchFamily="2" charset="2"/>
              <a:buChar char="v"/>
            </a:pPr>
            <a:r>
              <a:rPr lang="zh-CN" altLang="en-US" sz="2200" i="1" dirty="0"/>
              <a:t>介绍</a:t>
            </a:r>
            <a:endParaRPr lang="en-US" altLang="zh-CN" sz="2200" i="1" dirty="0"/>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a:t>
            </a:r>
            <a:r>
              <a:rPr lang="zh-CN" altLang="en-US" sz="2400" dirty="0"/>
              <a:t>特定的信息发出</a:t>
            </a:r>
            <a:endParaRPr lang="en-US" altLang="zh-CN" sz="2400" dirty="0"/>
          </a:p>
          <a:p>
            <a:pPr eaLnBrk="1" hangingPunct="1">
              <a:buFont typeface="Wingdings" panose="05000000000000000000" pitchFamily="2" charset="2"/>
              <a:buNone/>
            </a:pPr>
            <a:r>
              <a:rPr lang="en-US" altLang="zh-CN" sz="2400" dirty="0"/>
              <a:t>… </a:t>
            </a:r>
            <a:r>
              <a:rPr lang="zh-CN" altLang="en-US" sz="2400" dirty="0"/>
              <a:t>当信息被接收到时特定的动作产生，或者产生其它事件</a:t>
            </a:r>
            <a:endParaRPr lang="en-US" altLang="zh-CN" sz="2400" dirty="0"/>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zh-CN" altLang="en-US" i="1" dirty="0">
                <a:solidFill>
                  <a:srgbClr val="CC0000"/>
                </a:solidFill>
                <a:ea typeface="ＭＳ Ｐゴシック" charset="0"/>
              </a:rPr>
              <a:t>网络协议</a:t>
            </a:r>
            <a:r>
              <a:rPr lang="en-US" i="1" dirty="0">
                <a:solidFill>
                  <a:srgbClr val="CC0000"/>
                </a:solidFill>
                <a:ea typeface="ＭＳ Ｐゴシック" charset="0"/>
              </a:rPr>
              <a:t>:</a:t>
            </a:r>
          </a:p>
          <a:p>
            <a:pPr>
              <a:lnSpc>
                <a:spcPct val="90000"/>
              </a:lnSpc>
              <a:buClr>
                <a:srgbClr val="000099"/>
              </a:buClr>
              <a:buSzPct val="75000"/>
              <a:buFont typeface="Wingdings" panose="05000000000000000000" pitchFamily="2" charset="2"/>
              <a:buChar char="v"/>
              <a:defRPr/>
            </a:pPr>
            <a:r>
              <a:rPr lang="zh-CN" altLang="en-US" sz="2200" i="1" dirty="0"/>
              <a:t>主体是机器而不是人类</a:t>
            </a:r>
            <a:endParaRPr lang="en-US" sz="2200" i="1" dirty="0"/>
          </a:p>
          <a:p>
            <a:pPr>
              <a:lnSpc>
                <a:spcPct val="90000"/>
              </a:lnSpc>
              <a:buClr>
                <a:srgbClr val="000099"/>
              </a:buClr>
              <a:buSzPct val="75000"/>
              <a:buFont typeface="Wingdings" panose="05000000000000000000" pitchFamily="2" charset="2"/>
              <a:buChar char="v"/>
              <a:defRPr/>
            </a:pPr>
            <a:r>
              <a:rPr lang="zh-CN" altLang="en-US" sz="2200" i="1" dirty="0"/>
              <a:t>互联网上所有的通讯活动均由协议来控制</a:t>
            </a:r>
            <a:endParaRPr lang="en-US" sz="2200" i="1" dirty="0"/>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7" y="879474"/>
            <a:ext cx="2879104" cy="1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协议</a:t>
            </a:r>
            <a:r>
              <a:rPr lang="zh-CN" altLang="en-US" sz="2800" i="1" dirty="0">
                <a:latin typeface="+mn-ea"/>
                <a:ea typeface="+mn-ea"/>
              </a:rPr>
              <a:t>定义在网络实体之间</a:t>
            </a:r>
            <a:r>
              <a:rPr lang="en-US" altLang="zh-CN" sz="2800" i="1" dirty="0">
                <a:latin typeface="+mn-ea"/>
                <a:ea typeface="+mn-ea"/>
              </a:rPr>
              <a:t> </a:t>
            </a:r>
            <a:r>
              <a:rPr lang="zh-CN" altLang="en-US" sz="2800" i="1" dirty="0">
                <a:solidFill>
                  <a:srgbClr val="CC0000"/>
                </a:solidFill>
                <a:latin typeface="+mn-ea"/>
                <a:ea typeface="+mn-ea"/>
              </a:rPr>
              <a:t>发送与接收信息</a:t>
            </a:r>
            <a:r>
              <a:rPr lang="en-US" altLang="zh-CN" sz="2800" i="1" dirty="0">
                <a:solidFill>
                  <a:srgbClr val="CC0000"/>
                </a:solidFill>
                <a:latin typeface="+mn-ea"/>
                <a:ea typeface="+mn-ea"/>
              </a:rPr>
              <a:t>(message)</a:t>
            </a:r>
            <a:r>
              <a:rPr lang="zh-CN" altLang="en-US" sz="2800" i="1" dirty="0">
                <a:solidFill>
                  <a:srgbClr val="CC0000"/>
                </a:solidFill>
                <a:latin typeface="+mn-ea"/>
                <a:ea typeface="+mn-ea"/>
              </a:rPr>
              <a:t>时的格式、顺序</a:t>
            </a:r>
            <a:r>
              <a:rPr lang="en-US" altLang="zh-CN" sz="2800" i="1" dirty="0">
                <a:latin typeface="+mn-ea"/>
                <a:ea typeface="+mn-ea"/>
              </a:rPr>
              <a:t>, </a:t>
            </a:r>
            <a:r>
              <a:rPr lang="zh-CN" altLang="en-US" sz="2800" i="1" dirty="0">
                <a:latin typeface="+mn-ea"/>
                <a:ea typeface="+mn-ea"/>
              </a:rPr>
              <a:t>及信息传输与接收时</a:t>
            </a:r>
            <a:r>
              <a:rPr lang="en-US" altLang="zh-CN" sz="2800" i="1" dirty="0">
                <a:latin typeface="+mn-ea"/>
                <a:ea typeface="+mn-ea"/>
              </a:rPr>
              <a:t> </a:t>
            </a:r>
            <a:r>
              <a:rPr lang="zh-CN" altLang="en-US" sz="2800" i="1" dirty="0">
                <a:solidFill>
                  <a:srgbClr val="CC0000"/>
                </a:solidFill>
                <a:latin typeface="+mn-ea"/>
                <a:ea typeface="+mn-ea"/>
              </a:rPr>
              <a:t>采取的动作</a:t>
            </a:r>
            <a:endParaRPr lang="en-US" altLang="zh-CN" i="1" dirty="0">
              <a:solidFill>
                <a:srgbClr val="FF0000"/>
              </a:solidFill>
              <a:latin typeface="+mn-ea"/>
              <a:ea typeface="+mn-ea"/>
            </a:endParaRP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a:bodyPr>
          <a:lstStyle/>
          <a:p>
            <a:pPr eaLnBrk="1" hangingPunct="1">
              <a:buFont typeface="Wingdings" panose="05000000000000000000" pitchFamily="2" charset="2"/>
              <a:buNone/>
            </a:pPr>
            <a:r>
              <a:rPr lang="zh-CN" altLang="en-US" dirty="0"/>
              <a:t>人类交互协议</a:t>
            </a:r>
            <a:r>
              <a:rPr lang="en-US" altLang="zh-CN" dirty="0"/>
              <a:t> </a:t>
            </a:r>
            <a:r>
              <a:rPr lang="zh-CN" altLang="en-US" dirty="0"/>
              <a:t>与</a:t>
            </a:r>
            <a:r>
              <a:rPr lang="en-US" altLang="zh-CN" dirty="0"/>
              <a:t> </a:t>
            </a:r>
            <a:r>
              <a:rPr lang="zh-CN" altLang="en-US" dirty="0"/>
              <a:t>计算机网络协议</a:t>
            </a:r>
            <a:r>
              <a:rPr lang="en-US" altLang="zh-CN" dirty="0"/>
              <a:t>:</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mn-ea"/>
                <a:ea typeface="+mn-ea"/>
              </a:rPr>
              <a:t>Q:</a:t>
            </a:r>
            <a:r>
              <a:rPr lang="en-US" altLang="zh-CN" sz="2800" dirty="0">
                <a:latin typeface="+mn-ea"/>
                <a:ea typeface="+mn-ea"/>
              </a:rPr>
              <a:t> </a:t>
            </a:r>
            <a:r>
              <a:rPr lang="zh-CN" altLang="en-US" sz="2800" dirty="0">
                <a:solidFill>
                  <a:srgbClr val="C00000"/>
                </a:solidFill>
                <a:latin typeface="+mn-ea"/>
                <a:ea typeface="+mn-ea"/>
              </a:rPr>
              <a:t>其它人类交互协议</a:t>
            </a:r>
            <a:r>
              <a:rPr lang="en-US" altLang="zh-CN" sz="2800" dirty="0">
                <a:solidFill>
                  <a:srgbClr val="C00000"/>
                </a:solidFill>
                <a:latin typeface="+mn-ea"/>
                <a:ea typeface="+mn-ea"/>
              </a:rPr>
              <a:t>?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4" name="Group 97"/>
          <p:cNvGrpSpPr>
            <a:grpSpLocks/>
          </p:cNvGrpSpPr>
          <p:nvPr/>
        </p:nvGrpSpPr>
        <p:grpSpPr bwMode="auto">
          <a:xfrm>
            <a:off x="6888088" y="3996927"/>
            <a:ext cx="394607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lt"/>
                </a:rPr>
                <a:t>Get</a:t>
              </a:r>
              <a:r>
                <a:rPr lang="en-US" altLang="zh-CN" sz="1400" dirty="0">
                  <a:solidFill>
                    <a:srgbClr val="CC0000"/>
                  </a:solidFill>
                  <a:latin typeface="+mn-lt"/>
                </a:rPr>
                <a:t> http://www.github.com/network-distributed</a:t>
              </a:r>
              <a:endParaRPr lang="en-US" altLang="zh-CN" dirty="0">
                <a:solidFill>
                  <a:srgbClr val="CC0000"/>
                </a:solidFill>
                <a:latin typeface="+mn-lt"/>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mn-lt"/>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951612"/>
            <a:ext cx="3192463" cy="1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3317876"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400" dirty="0">
                <a:solidFill>
                  <a:srgbClr val="000099"/>
                </a:solidFill>
                <a:latin typeface="+mj-ea"/>
                <a:ea typeface="+mj-ea"/>
              </a:rPr>
              <a:t>什么是协议</a:t>
            </a:r>
            <a:r>
              <a:rPr lang="en-US" altLang="ja-JP" sz="4400" dirty="0">
                <a:solidFill>
                  <a:srgbClr val="000099"/>
                </a:solidFill>
                <a:latin typeface="+mj-ea"/>
                <a:ea typeface="+mj-ea"/>
              </a:rPr>
              <a:t>?</a:t>
            </a:r>
            <a:endParaRPr lang="en-US" altLang="zh-CN" sz="4400" dirty="0">
              <a:solidFill>
                <a:srgbClr val="000099"/>
              </a:solidFill>
              <a:latin typeface="+mj-ea"/>
              <a:ea typeface="+mj-ea"/>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lt"/>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4972669" cy="720725"/>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solidFill>
                  <a:srgbClr val="CC0000"/>
                </a:solidFill>
                <a:latin typeface="+mn-ea"/>
                <a:ea typeface="+mn-ea"/>
              </a:rPr>
              <a:t>1.2 </a:t>
            </a:r>
            <a:r>
              <a:rPr lang="zh-CN" altLang="en-US" sz="2800" dirty="0">
                <a:solidFill>
                  <a:srgbClr val="CC0000"/>
                </a:solidFill>
                <a:latin typeface="+mn-ea"/>
                <a:ea typeface="+mn-ea"/>
              </a:rPr>
              <a:t>网络边缘</a:t>
            </a:r>
            <a:endParaRPr lang="en-US" altLang="zh-CN" sz="2800" dirty="0">
              <a:solidFill>
                <a:srgbClr val="CC0000"/>
              </a:solidFill>
              <a:latin typeface="+mn-ea"/>
              <a:ea typeface="+mn-ea"/>
            </a:endParaRPr>
          </a:p>
          <a:p>
            <a:pPr lvl="2" eaLnBrk="1" hangingPunct="1">
              <a:buSzPct val="70000"/>
              <a:buFont typeface="Wingdings" panose="05000000000000000000" pitchFamily="2" charset="2"/>
              <a:buChar char="v"/>
            </a:pPr>
            <a:r>
              <a:rPr lang="en-US" altLang="zh-CN" sz="2400" dirty="0">
                <a:solidFill>
                  <a:srgbClr val="CC0000"/>
                </a:solidFill>
                <a:latin typeface="+mn-ea"/>
                <a:ea typeface="+mn-ea"/>
              </a:rPr>
              <a:t> </a:t>
            </a:r>
            <a:r>
              <a:rPr lang="zh-CN" altLang="en-US" sz="2400" dirty="0">
                <a:solidFill>
                  <a:srgbClr val="CC0000"/>
                </a:solidFill>
                <a:latin typeface="+mn-ea"/>
                <a:ea typeface="+mn-ea"/>
              </a:rPr>
              <a:t>端系统</a:t>
            </a:r>
            <a:r>
              <a:rPr lang="en-US" altLang="zh-CN" sz="2400" dirty="0">
                <a:solidFill>
                  <a:srgbClr val="CC0000"/>
                </a:solidFill>
                <a:latin typeface="+mn-ea"/>
                <a:ea typeface="+mn-ea"/>
              </a:rPr>
              <a:t>, </a:t>
            </a:r>
            <a:r>
              <a:rPr lang="zh-CN" altLang="en-US" sz="2400" dirty="0">
                <a:solidFill>
                  <a:srgbClr val="CC0000"/>
                </a:solidFill>
                <a:latin typeface="+mn-ea"/>
                <a:ea typeface="+mn-ea"/>
              </a:rPr>
              <a:t>接入网</a:t>
            </a:r>
            <a:r>
              <a:rPr lang="en-US" altLang="zh-CN" sz="2400" dirty="0">
                <a:solidFill>
                  <a:srgbClr val="CC0000"/>
                </a:solidFill>
                <a:latin typeface="+mn-ea"/>
                <a:ea typeface="+mn-ea"/>
              </a:rPr>
              <a:t>, </a:t>
            </a:r>
            <a:r>
              <a:rPr lang="zh-CN" altLang="en-US" sz="2400" dirty="0">
                <a:solidFill>
                  <a:srgbClr val="CC0000"/>
                </a:solidFill>
                <a:latin typeface="+mn-ea"/>
                <a:ea typeface="+mn-ea"/>
              </a:rPr>
              <a:t>链路</a:t>
            </a:r>
            <a:endParaRPr lang="en-US" altLang="zh-CN" sz="24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eaLnBrk="1" hangingPunct="1">
              <a:buSzPct val="70000"/>
              <a:buFont typeface="Wingdings" panose="05000000000000000000" pitchFamily="2" charset="2"/>
              <a:buChar char="v"/>
            </a:pPr>
            <a:r>
              <a:rPr lang="en-US" altLang="zh-CN" sz="2400" dirty="0">
                <a:latin typeface="+mn-ea"/>
                <a:ea typeface="+mn-ea"/>
              </a:rPr>
              <a:t> </a:t>
            </a: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a:bodyPr>
          <a:lstStyle/>
          <a:p>
            <a:pPr eaLnBrk="1" hangingPunct="1"/>
            <a:r>
              <a:rPr lang="zh-CN" altLang="en-US" sz="4000" dirty="0"/>
              <a:t>近距离观察网络结构</a:t>
            </a:r>
            <a:r>
              <a:rPr lang="en-US" altLang="zh-CN" sz="4000" dirty="0"/>
              <a:t>:</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7500" lnSpcReduction="20000"/>
          </a:bodyPr>
          <a:lstStyle/>
          <a:p>
            <a:pPr>
              <a:lnSpc>
                <a:spcPct val="110000"/>
              </a:lnSpc>
              <a:buClr>
                <a:srgbClr val="000099"/>
              </a:buClr>
              <a:buSzPct val="75000"/>
              <a:buFont typeface="Wingdings" panose="05000000000000000000" pitchFamily="2" charset="2"/>
              <a:buChar char="v"/>
              <a:defRPr/>
            </a:pPr>
            <a:r>
              <a:rPr lang="zh-CN" altLang="en-US" sz="3100" dirty="0">
                <a:solidFill>
                  <a:schemeClr val="accent1"/>
                </a:solidFill>
                <a:latin typeface="+mn-ea"/>
                <a:ea typeface="+mn-ea"/>
              </a:rPr>
              <a:t>网络边缘</a:t>
            </a:r>
            <a:r>
              <a:rPr lang="en-US" sz="3100" dirty="0">
                <a:solidFill>
                  <a:schemeClr val="accent1"/>
                </a:solidFill>
                <a:latin typeface="+mn-ea"/>
                <a:ea typeface="+mn-ea"/>
              </a:rPr>
              <a:t>:</a:t>
            </a:r>
          </a:p>
          <a:p>
            <a:pPr lvl="1">
              <a:buSzPct val="100000"/>
              <a:buFont typeface="Wingdings" panose="05000000000000000000" pitchFamily="2" charset="2"/>
              <a:buChar char="n"/>
              <a:defRPr/>
            </a:pPr>
            <a:r>
              <a:rPr lang="zh-CN" altLang="en-US" dirty="0">
                <a:latin typeface="+mn-ea"/>
                <a:ea typeface="+mn-ea"/>
                <a:cs typeface="ＭＳ Ｐゴシック" charset="0"/>
              </a:rPr>
              <a:t>主机</a:t>
            </a:r>
            <a:r>
              <a:rPr lang="en-US" dirty="0">
                <a:latin typeface="+mn-ea"/>
                <a:ea typeface="+mn-ea"/>
                <a:cs typeface="ＭＳ Ｐゴシック" charset="0"/>
              </a:rPr>
              <a:t>: </a:t>
            </a:r>
            <a:r>
              <a:rPr lang="zh-CN" altLang="en-US" dirty="0">
                <a:latin typeface="+mn-ea"/>
                <a:ea typeface="+mn-ea"/>
                <a:cs typeface="ＭＳ Ｐゴシック" charset="0"/>
              </a:rPr>
              <a:t>客户机</a:t>
            </a:r>
            <a:r>
              <a:rPr lang="en-US" dirty="0">
                <a:latin typeface="+mn-ea"/>
                <a:ea typeface="+mn-ea"/>
                <a:cs typeface="ＭＳ Ｐゴシック" charset="0"/>
              </a:rPr>
              <a:t> </a:t>
            </a:r>
            <a:r>
              <a:rPr lang="zh-CN" altLang="en-US" dirty="0">
                <a:latin typeface="+mn-ea"/>
                <a:ea typeface="+mn-ea"/>
                <a:cs typeface="ＭＳ Ｐゴシック" charset="0"/>
              </a:rPr>
              <a:t>与</a:t>
            </a:r>
            <a:r>
              <a:rPr lang="en-US" dirty="0">
                <a:latin typeface="+mn-ea"/>
                <a:ea typeface="+mn-ea"/>
                <a:cs typeface="ＭＳ Ｐゴシック" charset="0"/>
              </a:rPr>
              <a:t> </a:t>
            </a:r>
            <a:r>
              <a:rPr lang="zh-CN" altLang="en-US" dirty="0">
                <a:latin typeface="+mn-ea"/>
                <a:ea typeface="+mn-ea"/>
                <a:cs typeface="ＭＳ Ｐゴシック" charset="0"/>
              </a:rPr>
              <a:t>服务器</a:t>
            </a:r>
            <a:endParaRPr lang="en-US" dirty="0">
              <a:latin typeface="+mn-ea"/>
              <a:ea typeface="+mn-ea"/>
              <a:cs typeface="ＭＳ Ｐゴシック" charset="0"/>
            </a:endParaRPr>
          </a:p>
          <a:p>
            <a:pPr marL="457200" lvl="1" indent="0">
              <a:buSzPct val="100000"/>
              <a:buNone/>
              <a:defRPr/>
            </a:pPr>
            <a:r>
              <a:rPr lang="zh-CN" altLang="en-US" dirty="0">
                <a:latin typeface="+mn-ea"/>
                <a:ea typeface="+mn-ea"/>
                <a:cs typeface="ＭＳ Ｐゴシック" charset="0"/>
              </a:rPr>
              <a:t>（服务器通常位于数据中心）</a:t>
            </a:r>
            <a:endParaRPr lang="en-US" dirty="0">
              <a:latin typeface="+mn-ea"/>
              <a:ea typeface="+mn-ea"/>
              <a:cs typeface="ＭＳ Ｐゴシック" charset="0"/>
            </a:endParaRPr>
          </a:p>
          <a:p>
            <a:pPr lvl="1" eaLnBrk="1" hangingPunct="1">
              <a:buSzPct val="75000"/>
              <a:buFont typeface="Arial"/>
              <a:buChar char="•"/>
              <a:defRPr/>
            </a:pPr>
            <a:endParaRPr lang="en-US" dirty="0">
              <a:latin typeface="+mn-ea"/>
              <a:ea typeface="+mn-ea"/>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zh-CN" altLang="en-US" dirty="0">
                <a:solidFill>
                  <a:schemeClr val="accent1"/>
                </a:solidFill>
                <a:latin typeface="+mn-ea"/>
                <a:ea typeface="+mn-ea"/>
              </a:rPr>
              <a:t>接入网物理媒介</a:t>
            </a:r>
            <a:r>
              <a:rPr lang="en-US" altLang="zh-CN" dirty="0">
                <a:solidFill>
                  <a:schemeClr val="accent1"/>
                </a:solidFill>
                <a:latin typeface="+mn-ea"/>
                <a:ea typeface="+mn-ea"/>
              </a:rPr>
              <a:t>: </a:t>
            </a:r>
          </a:p>
          <a:p>
            <a:pPr marL="347662" lvl="1" indent="0" fontAlgn="base">
              <a:lnSpc>
                <a:spcPct val="90000"/>
              </a:lnSpc>
              <a:spcBef>
                <a:spcPct val="20000"/>
              </a:spcBef>
              <a:spcAft>
                <a:spcPct val="0"/>
              </a:spcAft>
              <a:buClr>
                <a:srgbClr val="000099"/>
              </a:buClr>
              <a:buSzPct val="75000"/>
            </a:pPr>
            <a:r>
              <a:rPr lang="zh-CN" altLang="en-US" sz="1800" dirty="0">
                <a:solidFill>
                  <a:srgbClr val="000099"/>
                </a:solidFill>
                <a:latin typeface="+mn-ea"/>
                <a:ea typeface="+mn-ea"/>
              </a:rPr>
              <a:t>有线、无线传输链路</a:t>
            </a:r>
            <a:r>
              <a:rPr lang="en-US" altLang="zh-CN" sz="1800" dirty="0">
                <a:solidFill>
                  <a:srgbClr val="000099"/>
                </a:solidFill>
                <a:latin typeface="+mn-ea"/>
                <a:ea typeface="+mn-ea"/>
              </a:rPr>
              <a:t>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zh-CN" altLang="en-US" sz="2400" dirty="0">
                <a:solidFill>
                  <a:schemeClr val="accent1"/>
                </a:solidFill>
                <a:latin typeface="+mn-ea"/>
              </a:rPr>
              <a:t>网络核心</a:t>
            </a:r>
            <a:r>
              <a:rPr lang="en-US" sz="2400" dirty="0">
                <a:solidFill>
                  <a:schemeClr val="accent1"/>
                </a:solidFill>
                <a:latin typeface="+mn-ea"/>
              </a:rPr>
              <a:t>: </a:t>
            </a: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互联的路由器</a:t>
            </a:r>
            <a:endParaRPr lang="en-US" sz="2000" dirty="0">
              <a:solidFill>
                <a:srgbClr val="000099"/>
              </a:solidFill>
              <a:latin typeface="+mn-ea"/>
              <a:cs typeface="ＭＳ Ｐゴシック" charset="0"/>
            </a:endParaRP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网络的网络</a:t>
            </a:r>
            <a:endParaRPr lang="en-US" sz="2000" dirty="0">
              <a:solidFill>
                <a:srgbClr val="000099"/>
              </a:solidFill>
              <a:latin typeface="+mn-ea"/>
              <a:cs typeface="ＭＳ Ｐゴシック" charset="0"/>
            </a:endParaRPr>
          </a:p>
          <a:p>
            <a:pPr marL="342900" indent="-342900">
              <a:spcBef>
                <a:spcPct val="20000"/>
              </a:spcBef>
              <a:buClr>
                <a:schemeClr val="accent2"/>
              </a:buClr>
              <a:buSzPct val="85000"/>
              <a:buFont typeface="Wingdings" charset="0"/>
              <a:buChar char="q"/>
              <a:defRPr/>
            </a:pPr>
            <a:endParaRPr lang="en-US" sz="2000" dirty="0">
              <a:latin typeface="+mn-ea"/>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1010033"/>
            <a:ext cx="5040636" cy="11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7" name="Group 2">
            <a:extLst>
              <a:ext uri="{FF2B5EF4-FFF2-40B4-BE49-F238E27FC236}">
                <a16:creationId xmlns:a16="http://schemas.microsoft.com/office/drawing/2014/main" id="{056565DD-F5DF-4997-8EF4-B616253DD4A3}"/>
              </a:ext>
            </a:extLst>
          </p:cNvPr>
          <p:cNvGrpSpPr>
            <a:grpSpLocks/>
          </p:cNvGrpSpPr>
          <p:nvPr/>
        </p:nvGrpSpPr>
        <p:grpSpPr bwMode="auto">
          <a:xfrm>
            <a:off x="6726239" y="1384300"/>
            <a:ext cx="3551237" cy="4612368"/>
            <a:chOff x="5202238" y="1384300"/>
            <a:chExt cx="3551237" cy="4612368"/>
          </a:xfrm>
        </p:grpSpPr>
        <p:sp>
          <p:nvSpPr>
            <p:cNvPr id="1398" name="Freeform 416">
              <a:extLst>
                <a:ext uri="{FF2B5EF4-FFF2-40B4-BE49-F238E27FC236}">
                  <a16:creationId xmlns:a16="http://schemas.microsoft.com/office/drawing/2014/main" id="{6B8FA2CB-10EB-42A8-A7B4-F840ECC87798}"/>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9" name="Freeform 415">
              <a:extLst>
                <a:ext uri="{FF2B5EF4-FFF2-40B4-BE49-F238E27FC236}">
                  <a16:creationId xmlns:a16="http://schemas.microsoft.com/office/drawing/2014/main" id="{2BD3F4DB-69BF-4D1B-94E8-B497805BE198}"/>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0" name="Freeform 665">
              <a:extLst>
                <a:ext uri="{FF2B5EF4-FFF2-40B4-BE49-F238E27FC236}">
                  <a16:creationId xmlns:a16="http://schemas.microsoft.com/office/drawing/2014/main" id="{A3C4F206-64B4-4C26-98B0-7991723F0007}"/>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01" name="Group 666">
              <a:extLst>
                <a:ext uri="{FF2B5EF4-FFF2-40B4-BE49-F238E27FC236}">
                  <a16:creationId xmlns:a16="http://schemas.microsoft.com/office/drawing/2014/main" id="{AF2FA792-9B7E-4A5C-B18A-2EC28DDD66B2}"/>
                </a:ext>
              </a:extLst>
            </p:cNvPr>
            <p:cNvGrpSpPr>
              <a:grpSpLocks/>
            </p:cNvGrpSpPr>
            <p:nvPr/>
          </p:nvGrpSpPr>
          <p:grpSpPr bwMode="auto">
            <a:xfrm>
              <a:off x="5329977" y="2980450"/>
              <a:ext cx="1458912" cy="933450"/>
              <a:chOff x="2889" y="1631"/>
              <a:chExt cx="980" cy="743"/>
            </a:xfrm>
          </p:grpSpPr>
          <p:sp>
            <p:nvSpPr>
              <p:cNvPr id="2008" name="Rectangle 667">
                <a:extLst>
                  <a:ext uri="{FF2B5EF4-FFF2-40B4-BE49-F238E27FC236}">
                    <a16:creationId xmlns:a16="http://schemas.microsoft.com/office/drawing/2014/main" id="{881C7DEB-7DEA-46A2-B69F-D7C690BAC628}"/>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009" name="AutoShape 668">
                <a:extLst>
                  <a:ext uri="{FF2B5EF4-FFF2-40B4-BE49-F238E27FC236}">
                    <a16:creationId xmlns:a16="http://schemas.microsoft.com/office/drawing/2014/main" id="{68D99D6D-7EAA-4B19-A80F-297A85166C2F}"/>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1402" name="Freeform 669">
              <a:extLst>
                <a:ext uri="{FF2B5EF4-FFF2-40B4-BE49-F238E27FC236}">
                  <a16:creationId xmlns:a16="http://schemas.microsoft.com/office/drawing/2014/main" id="{A86795FE-8E7F-495A-A297-B1DA3CE03877}"/>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3" name="Line 670">
              <a:extLst>
                <a:ext uri="{FF2B5EF4-FFF2-40B4-BE49-F238E27FC236}">
                  <a16:creationId xmlns:a16="http://schemas.microsoft.com/office/drawing/2014/main" id="{91F5FED2-5AF9-4719-8870-72DC8E0B07FD}"/>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4" name="Line 671">
              <a:extLst>
                <a:ext uri="{FF2B5EF4-FFF2-40B4-BE49-F238E27FC236}">
                  <a16:creationId xmlns:a16="http://schemas.microsoft.com/office/drawing/2014/main" id="{B5F9C518-93D0-4391-A886-457DE7F41FFE}"/>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5" name="Line 672">
              <a:extLst>
                <a:ext uri="{FF2B5EF4-FFF2-40B4-BE49-F238E27FC236}">
                  <a16:creationId xmlns:a16="http://schemas.microsoft.com/office/drawing/2014/main" id="{E383760D-7FB6-4F61-A202-55E34DD82062}"/>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6" name="Line 674">
              <a:extLst>
                <a:ext uri="{FF2B5EF4-FFF2-40B4-BE49-F238E27FC236}">
                  <a16:creationId xmlns:a16="http://schemas.microsoft.com/office/drawing/2014/main" id="{3A2E17AC-93BB-4A59-AC07-D743741F1A7F}"/>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7" name="Line 675">
              <a:extLst>
                <a:ext uri="{FF2B5EF4-FFF2-40B4-BE49-F238E27FC236}">
                  <a16:creationId xmlns:a16="http://schemas.microsoft.com/office/drawing/2014/main" id="{7D69CFA1-1AB5-4F0A-9AE0-6E8E892810ED}"/>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8" name="Line 678">
              <a:extLst>
                <a:ext uri="{FF2B5EF4-FFF2-40B4-BE49-F238E27FC236}">
                  <a16:creationId xmlns:a16="http://schemas.microsoft.com/office/drawing/2014/main" id="{4DE3D927-5212-4D8F-922C-CE644BDA5ECF}"/>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9" name="Line 679">
              <a:extLst>
                <a:ext uri="{FF2B5EF4-FFF2-40B4-BE49-F238E27FC236}">
                  <a16:creationId xmlns:a16="http://schemas.microsoft.com/office/drawing/2014/main" id="{301B9E45-E324-43C3-B915-5D56D8929603}"/>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0" name="Line 680">
              <a:extLst>
                <a:ext uri="{FF2B5EF4-FFF2-40B4-BE49-F238E27FC236}">
                  <a16:creationId xmlns:a16="http://schemas.microsoft.com/office/drawing/2014/main" id="{E90DC395-0EF5-44B3-953F-9EDDA7D53BA3}"/>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1" name="Line 682">
              <a:extLst>
                <a:ext uri="{FF2B5EF4-FFF2-40B4-BE49-F238E27FC236}">
                  <a16:creationId xmlns:a16="http://schemas.microsoft.com/office/drawing/2014/main" id="{3C4154C1-B42B-4CEF-B679-3F9962291741}"/>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2" name="Line 683">
              <a:extLst>
                <a:ext uri="{FF2B5EF4-FFF2-40B4-BE49-F238E27FC236}">
                  <a16:creationId xmlns:a16="http://schemas.microsoft.com/office/drawing/2014/main" id="{85BA98FA-63B1-4316-B0E7-0246346F06FE}"/>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3" name="Picture 684" descr="access_point_stylized_small">
              <a:extLst>
                <a:ext uri="{FF2B5EF4-FFF2-40B4-BE49-F238E27FC236}">
                  <a16:creationId xmlns:a16="http://schemas.microsoft.com/office/drawing/2014/main" id="{1E6F66EB-5D53-434E-B4CE-00968B7A6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4" name="Line 685">
              <a:extLst>
                <a:ext uri="{FF2B5EF4-FFF2-40B4-BE49-F238E27FC236}">
                  <a16:creationId xmlns:a16="http://schemas.microsoft.com/office/drawing/2014/main" id="{3F926476-9DE1-4FE4-B33D-F4F6BE457431}"/>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15" name="Line 686">
              <a:extLst>
                <a:ext uri="{FF2B5EF4-FFF2-40B4-BE49-F238E27FC236}">
                  <a16:creationId xmlns:a16="http://schemas.microsoft.com/office/drawing/2014/main" id="{0F9A973F-7FA7-40D9-9444-A8F85B9CB27C}"/>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6" name="Picture 708" descr="access_point_stylized_small">
              <a:extLst>
                <a:ext uri="{FF2B5EF4-FFF2-40B4-BE49-F238E27FC236}">
                  <a16:creationId xmlns:a16="http://schemas.microsoft.com/office/drawing/2014/main" id="{8DE0E718-3641-45DD-9CDB-387E2CF1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7" name="Line 711">
              <a:extLst>
                <a:ext uri="{FF2B5EF4-FFF2-40B4-BE49-F238E27FC236}">
                  <a16:creationId xmlns:a16="http://schemas.microsoft.com/office/drawing/2014/main" id="{5FBCA1A2-E779-4612-AE33-E5D94675FF67}"/>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8" name="Line 712">
              <a:extLst>
                <a:ext uri="{FF2B5EF4-FFF2-40B4-BE49-F238E27FC236}">
                  <a16:creationId xmlns:a16="http://schemas.microsoft.com/office/drawing/2014/main" id="{8A525B26-4179-4E0E-9317-E7CACCF2FBF7}"/>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9" name="Line 713">
              <a:extLst>
                <a:ext uri="{FF2B5EF4-FFF2-40B4-BE49-F238E27FC236}">
                  <a16:creationId xmlns:a16="http://schemas.microsoft.com/office/drawing/2014/main" id="{A0731A48-FBDE-4584-B7CB-8FB8EE38C6FB}"/>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0" name="Line 714">
              <a:extLst>
                <a:ext uri="{FF2B5EF4-FFF2-40B4-BE49-F238E27FC236}">
                  <a16:creationId xmlns:a16="http://schemas.microsoft.com/office/drawing/2014/main" id="{8C747AFC-5103-4381-BE1A-8592832A9DCA}"/>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1" name="Line 715">
              <a:extLst>
                <a:ext uri="{FF2B5EF4-FFF2-40B4-BE49-F238E27FC236}">
                  <a16:creationId xmlns:a16="http://schemas.microsoft.com/office/drawing/2014/main" id="{8263F71F-92AF-4CA4-8F75-58451D9F9444}"/>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2" name="Line 716">
              <a:extLst>
                <a:ext uri="{FF2B5EF4-FFF2-40B4-BE49-F238E27FC236}">
                  <a16:creationId xmlns:a16="http://schemas.microsoft.com/office/drawing/2014/main" id="{300B560E-BEA1-4C58-B596-E9AB5F3694D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3" name="Line 717">
              <a:extLst>
                <a:ext uri="{FF2B5EF4-FFF2-40B4-BE49-F238E27FC236}">
                  <a16:creationId xmlns:a16="http://schemas.microsoft.com/office/drawing/2014/main" id="{B4A62967-53D6-40B0-B4B5-4E3C9425A480}"/>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4" name="Line 718">
              <a:extLst>
                <a:ext uri="{FF2B5EF4-FFF2-40B4-BE49-F238E27FC236}">
                  <a16:creationId xmlns:a16="http://schemas.microsoft.com/office/drawing/2014/main" id="{6E4018DB-93D5-4481-9EB5-31F4A94FD607}"/>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5" name="Line 719">
              <a:extLst>
                <a:ext uri="{FF2B5EF4-FFF2-40B4-BE49-F238E27FC236}">
                  <a16:creationId xmlns:a16="http://schemas.microsoft.com/office/drawing/2014/main" id="{9A60FA34-3455-44DC-A776-05CDDB0EBAEB}"/>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6" name="Line 720">
              <a:extLst>
                <a:ext uri="{FF2B5EF4-FFF2-40B4-BE49-F238E27FC236}">
                  <a16:creationId xmlns:a16="http://schemas.microsoft.com/office/drawing/2014/main" id="{1EC244C7-AD8E-4F3D-B780-81A441B4366B}"/>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7" name="Line 721">
              <a:extLst>
                <a:ext uri="{FF2B5EF4-FFF2-40B4-BE49-F238E27FC236}">
                  <a16:creationId xmlns:a16="http://schemas.microsoft.com/office/drawing/2014/main" id="{F246769F-0A8E-4D9E-ABAB-316094A1D289}"/>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8" name="Line 722">
              <a:extLst>
                <a:ext uri="{FF2B5EF4-FFF2-40B4-BE49-F238E27FC236}">
                  <a16:creationId xmlns:a16="http://schemas.microsoft.com/office/drawing/2014/main" id="{028DAD61-8588-44BF-9E16-AC2C7147D207}"/>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9" name="Line 723">
              <a:extLst>
                <a:ext uri="{FF2B5EF4-FFF2-40B4-BE49-F238E27FC236}">
                  <a16:creationId xmlns:a16="http://schemas.microsoft.com/office/drawing/2014/main" id="{3C119581-2CB1-4914-AD6A-A4A803A505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0" name="Line 724">
              <a:extLst>
                <a:ext uri="{FF2B5EF4-FFF2-40B4-BE49-F238E27FC236}">
                  <a16:creationId xmlns:a16="http://schemas.microsoft.com/office/drawing/2014/main" id="{396F0916-CD81-4EB7-9C79-67C87A0AE85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1" name="Line 725">
              <a:extLst>
                <a:ext uri="{FF2B5EF4-FFF2-40B4-BE49-F238E27FC236}">
                  <a16:creationId xmlns:a16="http://schemas.microsoft.com/office/drawing/2014/main" id="{7A46694F-1E7B-40C1-8C54-8427D12424F2}"/>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2" name="Line 726">
              <a:extLst>
                <a:ext uri="{FF2B5EF4-FFF2-40B4-BE49-F238E27FC236}">
                  <a16:creationId xmlns:a16="http://schemas.microsoft.com/office/drawing/2014/main" id="{04A8998B-AA78-43DA-9583-B7779429D5F2}"/>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3" name="Line 727">
              <a:extLst>
                <a:ext uri="{FF2B5EF4-FFF2-40B4-BE49-F238E27FC236}">
                  <a16:creationId xmlns:a16="http://schemas.microsoft.com/office/drawing/2014/main" id="{5ECCBE1F-FBED-49D2-8D82-8B223D1D0888}"/>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4" name="Line 728">
              <a:extLst>
                <a:ext uri="{FF2B5EF4-FFF2-40B4-BE49-F238E27FC236}">
                  <a16:creationId xmlns:a16="http://schemas.microsoft.com/office/drawing/2014/main" id="{0A199859-12BF-4663-AB3F-BCAFC22AEAD2}"/>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5" name="Oval 407">
              <a:extLst>
                <a:ext uri="{FF2B5EF4-FFF2-40B4-BE49-F238E27FC236}">
                  <a16:creationId xmlns:a16="http://schemas.microsoft.com/office/drawing/2014/main" id="{18998C61-BC47-4EFC-B185-D288D44CE8AF}"/>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436" name="Rectangle 410">
              <a:extLst>
                <a:ext uri="{FF2B5EF4-FFF2-40B4-BE49-F238E27FC236}">
                  <a16:creationId xmlns:a16="http://schemas.microsoft.com/office/drawing/2014/main" id="{2E3F1699-F66E-48DB-99C8-0B0E610AD19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437" name="Oval 411">
              <a:extLst>
                <a:ext uri="{FF2B5EF4-FFF2-40B4-BE49-F238E27FC236}">
                  <a16:creationId xmlns:a16="http://schemas.microsoft.com/office/drawing/2014/main" id="{DAC99C95-5C8C-4D50-89E4-BA60A4F7293B}"/>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438" name="Group 732">
              <a:extLst>
                <a:ext uri="{FF2B5EF4-FFF2-40B4-BE49-F238E27FC236}">
                  <a16:creationId xmlns:a16="http://schemas.microsoft.com/office/drawing/2014/main" id="{5EEE550F-9A9D-4B28-BBB7-27610D041642}"/>
                </a:ext>
              </a:extLst>
            </p:cNvPr>
            <p:cNvGrpSpPr>
              <a:grpSpLocks/>
            </p:cNvGrpSpPr>
            <p:nvPr/>
          </p:nvGrpSpPr>
          <p:grpSpPr bwMode="auto">
            <a:xfrm>
              <a:off x="6430963" y="2519363"/>
              <a:ext cx="219075" cy="52387"/>
              <a:chOff x="2468" y="1332"/>
              <a:chExt cx="310" cy="60"/>
            </a:xfrm>
          </p:grpSpPr>
          <p:sp>
            <p:nvSpPr>
              <p:cNvPr id="2006" name="Freeform 733">
                <a:extLst>
                  <a:ext uri="{FF2B5EF4-FFF2-40B4-BE49-F238E27FC236}">
                    <a16:creationId xmlns:a16="http://schemas.microsoft.com/office/drawing/2014/main" id="{37C5AB8A-2187-40EC-9B9B-F8F936F674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7" name="Freeform 734">
                <a:extLst>
                  <a:ext uri="{FF2B5EF4-FFF2-40B4-BE49-F238E27FC236}">
                    <a16:creationId xmlns:a16="http://schemas.microsoft.com/office/drawing/2014/main" id="{3482A97D-23ED-4E89-BF2D-0BAA0F97C2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439" name="Line 735">
              <a:extLst>
                <a:ext uri="{FF2B5EF4-FFF2-40B4-BE49-F238E27FC236}">
                  <a16:creationId xmlns:a16="http://schemas.microsoft.com/office/drawing/2014/main" id="{CEE64D86-BE25-477D-B47D-DBF66259C3D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40" name="Line 736">
              <a:extLst>
                <a:ext uri="{FF2B5EF4-FFF2-40B4-BE49-F238E27FC236}">
                  <a16:creationId xmlns:a16="http://schemas.microsoft.com/office/drawing/2014/main" id="{9454A764-8732-411C-972E-BD36B8269160}"/>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1" name="Group 737">
              <a:extLst>
                <a:ext uri="{FF2B5EF4-FFF2-40B4-BE49-F238E27FC236}">
                  <a16:creationId xmlns:a16="http://schemas.microsoft.com/office/drawing/2014/main" id="{D194E419-2CD7-4D9F-8409-0D4659894C16}"/>
                </a:ext>
              </a:extLst>
            </p:cNvPr>
            <p:cNvGrpSpPr>
              <a:grpSpLocks/>
            </p:cNvGrpSpPr>
            <p:nvPr/>
          </p:nvGrpSpPr>
          <p:grpSpPr bwMode="auto">
            <a:xfrm>
              <a:off x="7202488" y="2493963"/>
              <a:ext cx="390525" cy="174625"/>
              <a:chOff x="4334" y="1470"/>
              <a:chExt cx="246" cy="107"/>
            </a:xfrm>
          </p:grpSpPr>
          <p:sp>
            <p:nvSpPr>
              <p:cNvPr id="1998" name="Oval 407">
                <a:extLst>
                  <a:ext uri="{FF2B5EF4-FFF2-40B4-BE49-F238E27FC236}">
                    <a16:creationId xmlns:a16="http://schemas.microsoft.com/office/drawing/2014/main" id="{ADBF7566-9EC9-4841-B9E4-548CCBE3615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9" name="Rectangle 410">
                <a:extLst>
                  <a:ext uri="{FF2B5EF4-FFF2-40B4-BE49-F238E27FC236}">
                    <a16:creationId xmlns:a16="http://schemas.microsoft.com/office/drawing/2014/main" id="{AFCFA263-C199-4D16-A0F9-C03B546BB25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000" name="Oval 411">
                <a:extLst>
                  <a:ext uri="{FF2B5EF4-FFF2-40B4-BE49-F238E27FC236}">
                    <a16:creationId xmlns:a16="http://schemas.microsoft.com/office/drawing/2014/main" id="{DEBCF61E-B26C-443E-806D-CCF2246D9A2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001" name="Group 741">
                <a:extLst>
                  <a:ext uri="{FF2B5EF4-FFF2-40B4-BE49-F238E27FC236}">
                    <a16:creationId xmlns:a16="http://schemas.microsoft.com/office/drawing/2014/main" id="{DE0F4487-232C-4A2E-8A0B-B12987B35DF8}"/>
                  </a:ext>
                </a:extLst>
              </p:cNvPr>
              <p:cNvGrpSpPr>
                <a:grpSpLocks/>
              </p:cNvGrpSpPr>
              <p:nvPr/>
            </p:nvGrpSpPr>
            <p:grpSpPr bwMode="auto">
              <a:xfrm>
                <a:off x="4383" y="1488"/>
                <a:ext cx="138" cy="33"/>
                <a:chOff x="2468" y="1332"/>
                <a:chExt cx="310" cy="60"/>
              </a:xfrm>
            </p:grpSpPr>
            <p:sp>
              <p:nvSpPr>
                <p:cNvPr id="2004" name="Freeform 742">
                  <a:extLst>
                    <a:ext uri="{FF2B5EF4-FFF2-40B4-BE49-F238E27FC236}">
                      <a16:creationId xmlns:a16="http://schemas.microsoft.com/office/drawing/2014/main" id="{770E8741-3C31-4799-9C3D-352CE973076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5" name="Freeform 743">
                  <a:extLst>
                    <a:ext uri="{FF2B5EF4-FFF2-40B4-BE49-F238E27FC236}">
                      <a16:creationId xmlns:a16="http://schemas.microsoft.com/office/drawing/2014/main" id="{0F009990-0C5C-4572-B882-5789F4DA68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002" name="Line 744">
                <a:extLst>
                  <a:ext uri="{FF2B5EF4-FFF2-40B4-BE49-F238E27FC236}">
                    <a16:creationId xmlns:a16="http://schemas.microsoft.com/office/drawing/2014/main" id="{7F924CB4-AA12-4EE8-A019-0F76C9A3C55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03" name="Line 745">
                <a:extLst>
                  <a:ext uri="{FF2B5EF4-FFF2-40B4-BE49-F238E27FC236}">
                    <a16:creationId xmlns:a16="http://schemas.microsoft.com/office/drawing/2014/main" id="{9A79EBE3-C3BD-4CF8-922C-D72E72989AB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2" name="Group 746">
              <a:extLst>
                <a:ext uri="{FF2B5EF4-FFF2-40B4-BE49-F238E27FC236}">
                  <a16:creationId xmlns:a16="http://schemas.microsoft.com/office/drawing/2014/main" id="{73DDB129-10D9-45D1-A038-C2473BFAE88B}"/>
                </a:ext>
              </a:extLst>
            </p:cNvPr>
            <p:cNvGrpSpPr>
              <a:grpSpLocks/>
            </p:cNvGrpSpPr>
            <p:nvPr/>
          </p:nvGrpSpPr>
          <p:grpSpPr bwMode="auto">
            <a:xfrm>
              <a:off x="7213600" y="2757488"/>
              <a:ext cx="390525" cy="174625"/>
              <a:chOff x="4334" y="1470"/>
              <a:chExt cx="246" cy="107"/>
            </a:xfrm>
          </p:grpSpPr>
          <p:sp>
            <p:nvSpPr>
              <p:cNvPr id="1990" name="Oval 407">
                <a:extLst>
                  <a:ext uri="{FF2B5EF4-FFF2-40B4-BE49-F238E27FC236}">
                    <a16:creationId xmlns:a16="http://schemas.microsoft.com/office/drawing/2014/main" id="{47D1F1E0-79DC-4585-9CA2-0B97E3FE5BD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1" name="Rectangle 410">
                <a:extLst>
                  <a:ext uri="{FF2B5EF4-FFF2-40B4-BE49-F238E27FC236}">
                    <a16:creationId xmlns:a16="http://schemas.microsoft.com/office/drawing/2014/main" id="{46458C87-4440-40FF-AEA8-1E0B74E9AB1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92" name="Oval 411">
                <a:extLst>
                  <a:ext uri="{FF2B5EF4-FFF2-40B4-BE49-F238E27FC236}">
                    <a16:creationId xmlns:a16="http://schemas.microsoft.com/office/drawing/2014/main" id="{F7403E9F-6688-450B-BDE2-929DD16D1E5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93" name="Group 750">
                <a:extLst>
                  <a:ext uri="{FF2B5EF4-FFF2-40B4-BE49-F238E27FC236}">
                    <a16:creationId xmlns:a16="http://schemas.microsoft.com/office/drawing/2014/main" id="{01BB3B8D-05D6-4A76-AB63-17F0F31209F0}"/>
                  </a:ext>
                </a:extLst>
              </p:cNvPr>
              <p:cNvGrpSpPr>
                <a:grpSpLocks/>
              </p:cNvGrpSpPr>
              <p:nvPr/>
            </p:nvGrpSpPr>
            <p:grpSpPr bwMode="auto">
              <a:xfrm>
                <a:off x="4383" y="1488"/>
                <a:ext cx="138" cy="33"/>
                <a:chOff x="2468" y="1332"/>
                <a:chExt cx="310" cy="60"/>
              </a:xfrm>
            </p:grpSpPr>
            <p:sp>
              <p:nvSpPr>
                <p:cNvPr id="1996" name="Freeform 751">
                  <a:extLst>
                    <a:ext uri="{FF2B5EF4-FFF2-40B4-BE49-F238E27FC236}">
                      <a16:creationId xmlns:a16="http://schemas.microsoft.com/office/drawing/2014/main" id="{F3C73075-A7DC-4BAF-90E4-2B3FD0EF66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97" name="Freeform 752">
                  <a:extLst>
                    <a:ext uri="{FF2B5EF4-FFF2-40B4-BE49-F238E27FC236}">
                      <a16:creationId xmlns:a16="http://schemas.microsoft.com/office/drawing/2014/main" id="{20D6192C-4552-45A0-AF43-C8E1DFC6530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94" name="Line 753">
                <a:extLst>
                  <a:ext uri="{FF2B5EF4-FFF2-40B4-BE49-F238E27FC236}">
                    <a16:creationId xmlns:a16="http://schemas.microsoft.com/office/drawing/2014/main" id="{4D0CE957-BA1F-417D-8249-91BAE25280A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5" name="Line 754">
                <a:extLst>
                  <a:ext uri="{FF2B5EF4-FFF2-40B4-BE49-F238E27FC236}">
                    <a16:creationId xmlns:a16="http://schemas.microsoft.com/office/drawing/2014/main" id="{E739D4BB-6AC6-4A69-AB5B-6683D630AC0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3" name="Group 764">
              <a:extLst>
                <a:ext uri="{FF2B5EF4-FFF2-40B4-BE49-F238E27FC236}">
                  <a16:creationId xmlns:a16="http://schemas.microsoft.com/office/drawing/2014/main" id="{81D865C5-3B60-4BE2-969B-BC5B49398E5F}"/>
                </a:ext>
              </a:extLst>
            </p:cNvPr>
            <p:cNvGrpSpPr>
              <a:grpSpLocks/>
            </p:cNvGrpSpPr>
            <p:nvPr/>
          </p:nvGrpSpPr>
          <p:grpSpPr bwMode="auto">
            <a:xfrm>
              <a:off x="7689850" y="2393950"/>
              <a:ext cx="390525" cy="174625"/>
              <a:chOff x="4334" y="1470"/>
              <a:chExt cx="246" cy="107"/>
            </a:xfrm>
          </p:grpSpPr>
          <p:sp>
            <p:nvSpPr>
              <p:cNvPr id="1982" name="Oval 407">
                <a:extLst>
                  <a:ext uri="{FF2B5EF4-FFF2-40B4-BE49-F238E27FC236}">
                    <a16:creationId xmlns:a16="http://schemas.microsoft.com/office/drawing/2014/main" id="{A92D8122-4B68-4B4C-B05E-CD45FA55E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83" name="Rectangle 410">
                <a:extLst>
                  <a:ext uri="{FF2B5EF4-FFF2-40B4-BE49-F238E27FC236}">
                    <a16:creationId xmlns:a16="http://schemas.microsoft.com/office/drawing/2014/main" id="{1C89FA3C-C997-441C-BE99-54C8AF53614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84" name="Oval 411">
                <a:extLst>
                  <a:ext uri="{FF2B5EF4-FFF2-40B4-BE49-F238E27FC236}">
                    <a16:creationId xmlns:a16="http://schemas.microsoft.com/office/drawing/2014/main" id="{73F3F61E-26E9-4693-86FE-DD138695DF1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85" name="Group 768">
                <a:extLst>
                  <a:ext uri="{FF2B5EF4-FFF2-40B4-BE49-F238E27FC236}">
                    <a16:creationId xmlns:a16="http://schemas.microsoft.com/office/drawing/2014/main" id="{5F46EFF8-A368-466E-8EC8-DF3BF8C5791F}"/>
                  </a:ext>
                </a:extLst>
              </p:cNvPr>
              <p:cNvGrpSpPr>
                <a:grpSpLocks/>
              </p:cNvGrpSpPr>
              <p:nvPr/>
            </p:nvGrpSpPr>
            <p:grpSpPr bwMode="auto">
              <a:xfrm>
                <a:off x="4383" y="1488"/>
                <a:ext cx="138" cy="33"/>
                <a:chOff x="2468" y="1332"/>
                <a:chExt cx="310" cy="60"/>
              </a:xfrm>
            </p:grpSpPr>
            <p:sp>
              <p:nvSpPr>
                <p:cNvPr id="1988" name="Freeform 769">
                  <a:extLst>
                    <a:ext uri="{FF2B5EF4-FFF2-40B4-BE49-F238E27FC236}">
                      <a16:creationId xmlns:a16="http://schemas.microsoft.com/office/drawing/2014/main" id="{EAA0B0BB-DB91-447F-BB43-98B79B04E6E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9" name="Freeform 770">
                  <a:extLst>
                    <a:ext uri="{FF2B5EF4-FFF2-40B4-BE49-F238E27FC236}">
                      <a16:creationId xmlns:a16="http://schemas.microsoft.com/office/drawing/2014/main" id="{BA4105D3-37C1-4FD6-B388-01888A1525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86" name="Line 771">
                <a:extLst>
                  <a:ext uri="{FF2B5EF4-FFF2-40B4-BE49-F238E27FC236}">
                    <a16:creationId xmlns:a16="http://schemas.microsoft.com/office/drawing/2014/main" id="{9586078E-62D7-4DDB-B803-90AC96E5657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7" name="Line 772">
                <a:extLst>
                  <a:ext uri="{FF2B5EF4-FFF2-40B4-BE49-F238E27FC236}">
                    <a16:creationId xmlns:a16="http://schemas.microsoft.com/office/drawing/2014/main" id="{BFC62110-CBDB-4745-A23C-F72CAC3B17F0}"/>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444" name="Line 782">
              <a:extLst>
                <a:ext uri="{FF2B5EF4-FFF2-40B4-BE49-F238E27FC236}">
                  <a16:creationId xmlns:a16="http://schemas.microsoft.com/office/drawing/2014/main" id="{5DDB3942-0701-46E6-A292-3EE29BA3B7EC}"/>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5" name="Group 801">
              <a:extLst>
                <a:ext uri="{FF2B5EF4-FFF2-40B4-BE49-F238E27FC236}">
                  <a16:creationId xmlns:a16="http://schemas.microsoft.com/office/drawing/2014/main" id="{7E04C75B-B747-4331-B0D2-B2B7DD861AE0}"/>
                </a:ext>
              </a:extLst>
            </p:cNvPr>
            <p:cNvGrpSpPr>
              <a:grpSpLocks/>
            </p:cNvGrpSpPr>
            <p:nvPr/>
          </p:nvGrpSpPr>
          <p:grpSpPr bwMode="auto">
            <a:xfrm>
              <a:off x="7591425" y="4806950"/>
              <a:ext cx="622300" cy="244475"/>
              <a:chOff x="4334" y="1470"/>
              <a:chExt cx="246" cy="107"/>
            </a:xfrm>
          </p:grpSpPr>
          <p:sp>
            <p:nvSpPr>
              <p:cNvPr id="1974" name="Oval 407">
                <a:extLst>
                  <a:ext uri="{FF2B5EF4-FFF2-40B4-BE49-F238E27FC236}">
                    <a16:creationId xmlns:a16="http://schemas.microsoft.com/office/drawing/2014/main" id="{1E6C822F-119A-4AD5-B3AC-056366E9693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75" name="Rectangle 410">
                <a:extLst>
                  <a:ext uri="{FF2B5EF4-FFF2-40B4-BE49-F238E27FC236}">
                    <a16:creationId xmlns:a16="http://schemas.microsoft.com/office/drawing/2014/main" id="{E425B446-70B2-49E9-BFE3-75A58B042B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76" name="Oval 411">
                <a:extLst>
                  <a:ext uri="{FF2B5EF4-FFF2-40B4-BE49-F238E27FC236}">
                    <a16:creationId xmlns:a16="http://schemas.microsoft.com/office/drawing/2014/main" id="{FE759BD9-383D-4146-BB3B-71DC25F423F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77" name="Group 805">
                <a:extLst>
                  <a:ext uri="{FF2B5EF4-FFF2-40B4-BE49-F238E27FC236}">
                    <a16:creationId xmlns:a16="http://schemas.microsoft.com/office/drawing/2014/main" id="{FEC386E8-2906-4F69-A881-9D8A13109EE8}"/>
                  </a:ext>
                </a:extLst>
              </p:cNvPr>
              <p:cNvGrpSpPr>
                <a:grpSpLocks/>
              </p:cNvGrpSpPr>
              <p:nvPr/>
            </p:nvGrpSpPr>
            <p:grpSpPr bwMode="auto">
              <a:xfrm>
                <a:off x="4383" y="1488"/>
                <a:ext cx="138" cy="33"/>
                <a:chOff x="2468" y="1332"/>
                <a:chExt cx="310" cy="60"/>
              </a:xfrm>
            </p:grpSpPr>
            <p:sp>
              <p:nvSpPr>
                <p:cNvPr id="1980" name="Freeform 806">
                  <a:extLst>
                    <a:ext uri="{FF2B5EF4-FFF2-40B4-BE49-F238E27FC236}">
                      <a16:creationId xmlns:a16="http://schemas.microsoft.com/office/drawing/2014/main" id="{7476CCB6-B214-4660-A49B-413BF114F0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1" name="Freeform 807">
                  <a:extLst>
                    <a:ext uri="{FF2B5EF4-FFF2-40B4-BE49-F238E27FC236}">
                      <a16:creationId xmlns:a16="http://schemas.microsoft.com/office/drawing/2014/main" id="{F2518429-BE3D-408A-B9E7-161AC73797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8" name="Line 808">
                <a:extLst>
                  <a:ext uri="{FF2B5EF4-FFF2-40B4-BE49-F238E27FC236}">
                    <a16:creationId xmlns:a16="http://schemas.microsoft.com/office/drawing/2014/main" id="{5D310D1C-CCFA-4507-96DD-7424399D371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9" name="Line 809">
                <a:extLst>
                  <a:ext uri="{FF2B5EF4-FFF2-40B4-BE49-F238E27FC236}">
                    <a16:creationId xmlns:a16="http://schemas.microsoft.com/office/drawing/2014/main" id="{90AA76F8-82BE-4ED6-8921-EB38F68CC5C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6" name="Group 810">
              <a:extLst>
                <a:ext uri="{FF2B5EF4-FFF2-40B4-BE49-F238E27FC236}">
                  <a16:creationId xmlns:a16="http://schemas.microsoft.com/office/drawing/2014/main" id="{6F8EF726-2503-44C3-A242-CE7C48A50727}"/>
                </a:ext>
              </a:extLst>
            </p:cNvPr>
            <p:cNvGrpSpPr>
              <a:grpSpLocks/>
            </p:cNvGrpSpPr>
            <p:nvPr/>
          </p:nvGrpSpPr>
          <p:grpSpPr bwMode="auto">
            <a:xfrm>
              <a:off x="6965950" y="4508500"/>
              <a:ext cx="622300" cy="244475"/>
              <a:chOff x="4334" y="1470"/>
              <a:chExt cx="246" cy="107"/>
            </a:xfrm>
          </p:grpSpPr>
          <p:sp>
            <p:nvSpPr>
              <p:cNvPr id="1966" name="Oval 407">
                <a:extLst>
                  <a:ext uri="{FF2B5EF4-FFF2-40B4-BE49-F238E27FC236}">
                    <a16:creationId xmlns:a16="http://schemas.microsoft.com/office/drawing/2014/main" id="{C8D8F4ED-B2EC-4A6F-870E-6CB30810814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67" name="Rectangle 410">
                <a:extLst>
                  <a:ext uri="{FF2B5EF4-FFF2-40B4-BE49-F238E27FC236}">
                    <a16:creationId xmlns:a16="http://schemas.microsoft.com/office/drawing/2014/main" id="{BB822E7C-2CEC-4A7A-8FCF-31CD043A669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8" name="Oval 411">
                <a:extLst>
                  <a:ext uri="{FF2B5EF4-FFF2-40B4-BE49-F238E27FC236}">
                    <a16:creationId xmlns:a16="http://schemas.microsoft.com/office/drawing/2014/main" id="{48843044-CD70-4C05-89DD-1604662C318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9" name="Group 814">
                <a:extLst>
                  <a:ext uri="{FF2B5EF4-FFF2-40B4-BE49-F238E27FC236}">
                    <a16:creationId xmlns:a16="http://schemas.microsoft.com/office/drawing/2014/main" id="{31976706-56AA-4E97-9F56-BA25386B55B5}"/>
                  </a:ext>
                </a:extLst>
              </p:cNvPr>
              <p:cNvGrpSpPr>
                <a:grpSpLocks/>
              </p:cNvGrpSpPr>
              <p:nvPr/>
            </p:nvGrpSpPr>
            <p:grpSpPr bwMode="auto">
              <a:xfrm>
                <a:off x="4383" y="1488"/>
                <a:ext cx="138" cy="33"/>
                <a:chOff x="2468" y="1332"/>
                <a:chExt cx="310" cy="60"/>
              </a:xfrm>
            </p:grpSpPr>
            <p:sp>
              <p:nvSpPr>
                <p:cNvPr id="1972" name="Freeform 815">
                  <a:extLst>
                    <a:ext uri="{FF2B5EF4-FFF2-40B4-BE49-F238E27FC236}">
                      <a16:creationId xmlns:a16="http://schemas.microsoft.com/office/drawing/2014/main" id="{F2CC57AF-E38B-4970-A3AE-27775D2613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73" name="Freeform 816">
                  <a:extLst>
                    <a:ext uri="{FF2B5EF4-FFF2-40B4-BE49-F238E27FC236}">
                      <a16:creationId xmlns:a16="http://schemas.microsoft.com/office/drawing/2014/main" id="{AEB312FD-A48F-4CFB-A7CC-4B57C2B615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0" name="Line 817">
                <a:extLst>
                  <a:ext uri="{FF2B5EF4-FFF2-40B4-BE49-F238E27FC236}">
                    <a16:creationId xmlns:a16="http://schemas.microsoft.com/office/drawing/2014/main" id="{36D9C22C-F0BD-45A9-A2D2-321F61474C7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1" name="Line 818">
                <a:extLst>
                  <a:ext uri="{FF2B5EF4-FFF2-40B4-BE49-F238E27FC236}">
                    <a16:creationId xmlns:a16="http://schemas.microsoft.com/office/drawing/2014/main" id="{1CA69C90-8CD5-47EC-8D73-9C5DF7F38B5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7" name="Group 819">
              <a:extLst>
                <a:ext uri="{FF2B5EF4-FFF2-40B4-BE49-F238E27FC236}">
                  <a16:creationId xmlns:a16="http://schemas.microsoft.com/office/drawing/2014/main" id="{D5663FC2-428E-4FEA-9E46-F32EC1DE3602}"/>
                </a:ext>
              </a:extLst>
            </p:cNvPr>
            <p:cNvGrpSpPr>
              <a:grpSpLocks/>
            </p:cNvGrpSpPr>
            <p:nvPr/>
          </p:nvGrpSpPr>
          <p:grpSpPr bwMode="auto">
            <a:xfrm>
              <a:off x="6242050" y="4851400"/>
              <a:ext cx="622300" cy="244475"/>
              <a:chOff x="4334" y="1470"/>
              <a:chExt cx="246" cy="107"/>
            </a:xfrm>
          </p:grpSpPr>
          <p:sp>
            <p:nvSpPr>
              <p:cNvPr id="1958" name="Oval 407">
                <a:extLst>
                  <a:ext uri="{FF2B5EF4-FFF2-40B4-BE49-F238E27FC236}">
                    <a16:creationId xmlns:a16="http://schemas.microsoft.com/office/drawing/2014/main" id="{2EDC1F78-5ED9-434E-9A10-850F01A7EE9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9" name="Rectangle 410">
                <a:extLst>
                  <a:ext uri="{FF2B5EF4-FFF2-40B4-BE49-F238E27FC236}">
                    <a16:creationId xmlns:a16="http://schemas.microsoft.com/office/drawing/2014/main" id="{22B47F8D-AC3C-4484-90BC-339E9F69AF2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0" name="Oval 411">
                <a:extLst>
                  <a:ext uri="{FF2B5EF4-FFF2-40B4-BE49-F238E27FC236}">
                    <a16:creationId xmlns:a16="http://schemas.microsoft.com/office/drawing/2014/main" id="{354DCCAD-03C0-4717-B649-5BEFFD0216C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1" name="Group 823">
                <a:extLst>
                  <a:ext uri="{FF2B5EF4-FFF2-40B4-BE49-F238E27FC236}">
                    <a16:creationId xmlns:a16="http://schemas.microsoft.com/office/drawing/2014/main" id="{C9168ABC-09DB-426B-B8D5-97F906CA14D7}"/>
                  </a:ext>
                </a:extLst>
              </p:cNvPr>
              <p:cNvGrpSpPr>
                <a:grpSpLocks/>
              </p:cNvGrpSpPr>
              <p:nvPr/>
            </p:nvGrpSpPr>
            <p:grpSpPr bwMode="auto">
              <a:xfrm>
                <a:off x="4383" y="1488"/>
                <a:ext cx="138" cy="33"/>
                <a:chOff x="2468" y="1332"/>
                <a:chExt cx="310" cy="60"/>
              </a:xfrm>
            </p:grpSpPr>
            <p:sp>
              <p:nvSpPr>
                <p:cNvPr id="1964" name="Freeform 824">
                  <a:extLst>
                    <a:ext uri="{FF2B5EF4-FFF2-40B4-BE49-F238E27FC236}">
                      <a16:creationId xmlns:a16="http://schemas.microsoft.com/office/drawing/2014/main" id="{3F3FDFA8-A173-4A55-8FAB-0D353BCC8AF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65" name="Freeform 825">
                  <a:extLst>
                    <a:ext uri="{FF2B5EF4-FFF2-40B4-BE49-F238E27FC236}">
                      <a16:creationId xmlns:a16="http://schemas.microsoft.com/office/drawing/2014/main" id="{F4F2C64D-0C0B-4501-90CC-A5C4DEB0FD7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62" name="Line 826">
                <a:extLst>
                  <a:ext uri="{FF2B5EF4-FFF2-40B4-BE49-F238E27FC236}">
                    <a16:creationId xmlns:a16="http://schemas.microsoft.com/office/drawing/2014/main" id="{D739E495-A7C0-4214-8D56-777A182812B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63" name="Line 827">
                <a:extLst>
                  <a:ext uri="{FF2B5EF4-FFF2-40B4-BE49-F238E27FC236}">
                    <a16:creationId xmlns:a16="http://schemas.microsoft.com/office/drawing/2014/main" id="{0C4659E5-04C0-4159-A677-D47AE1113D7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8" name="Group 828">
              <a:extLst>
                <a:ext uri="{FF2B5EF4-FFF2-40B4-BE49-F238E27FC236}">
                  <a16:creationId xmlns:a16="http://schemas.microsoft.com/office/drawing/2014/main" id="{B214AAC5-9506-4333-9B2E-6CCF581B034F}"/>
                </a:ext>
              </a:extLst>
            </p:cNvPr>
            <p:cNvGrpSpPr>
              <a:grpSpLocks/>
            </p:cNvGrpSpPr>
            <p:nvPr/>
          </p:nvGrpSpPr>
          <p:grpSpPr bwMode="auto">
            <a:xfrm>
              <a:off x="6051550" y="3644900"/>
              <a:ext cx="390525" cy="171450"/>
              <a:chOff x="4334" y="1470"/>
              <a:chExt cx="246" cy="107"/>
            </a:xfrm>
          </p:grpSpPr>
          <p:sp>
            <p:nvSpPr>
              <p:cNvPr id="1950" name="Oval 407">
                <a:extLst>
                  <a:ext uri="{FF2B5EF4-FFF2-40B4-BE49-F238E27FC236}">
                    <a16:creationId xmlns:a16="http://schemas.microsoft.com/office/drawing/2014/main" id="{4A22D42B-E539-4C13-A279-13DAF58886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1" name="Rectangle 410">
                <a:extLst>
                  <a:ext uri="{FF2B5EF4-FFF2-40B4-BE49-F238E27FC236}">
                    <a16:creationId xmlns:a16="http://schemas.microsoft.com/office/drawing/2014/main" id="{E77EA3D0-6D60-455F-A35E-5BD894BE05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52" name="Oval 411">
                <a:extLst>
                  <a:ext uri="{FF2B5EF4-FFF2-40B4-BE49-F238E27FC236}">
                    <a16:creationId xmlns:a16="http://schemas.microsoft.com/office/drawing/2014/main" id="{DA8380FF-91B2-4E95-BEE4-3DF6545121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53" name="Group 832">
                <a:extLst>
                  <a:ext uri="{FF2B5EF4-FFF2-40B4-BE49-F238E27FC236}">
                    <a16:creationId xmlns:a16="http://schemas.microsoft.com/office/drawing/2014/main" id="{0A6C2584-08B6-4B86-A69C-84A9C9F63BCF}"/>
                  </a:ext>
                </a:extLst>
              </p:cNvPr>
              <p:cNvGrpSpPr>
                <a:grpSpLocks/>
              </p:cNvGrpSpPr>
              <p:nvPr/>
            </p:nvGrpSpPr>
            <p:grpSpPr bwMode="auto">
              <a:xfrm>
                <a:off x="4383" y="1488"/>
                <a:ext cx="138" cy="33"/>
                <a:chOff x="2468" y="1332"/>
                <a:chExt cx="310" cy="60"/>
              </a:xfrm>
            </p:grpSpPr>
            <p:sp>
              <p:nvSpPr>
                <p:cNvPr id="1956" name="Freeform 833">
                  <a:extLst>
                    <a:ext uri="{FF2B5EF4-FFF2-40B4-BE49-F238E27FC236}">
                      <a16:creationId xmlns:a16="http://schemas.microsoft.com/office/drawing/2014/main" id="{30B78CA9-6884-44C1-8FC6-76B851F375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57" name="Freeform 834">
                  <a:extLst>
                    <a:ext uri="{FF2B5EF4-FFF2-40B4-BE49-F238E27FC236}">
                      <a16:creationId xmlns:a16="http://schemas.microsoft.com/office/drawing/2014/main" id="{AB1001B6-73B6-4A84-833D-FB4F4377A2B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54" name="Line 835">
                <a:extLst>
                  <a:ext uri="{FF2B5EF4-FFF2-40B4-BE49-F238E27FC236}">
                    <a16:creationId xmlns:a16="http://schemas.microsoft.com/office/drawing/2014/main" id="{9D473BCC-40BC-4A93-8516-E248556F9E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5" name="Line 836">
                <a:extLst>
                  <a:ext uri="{FF2B5EF4-FFF2-40B4-BE49-F238E27FC236}">
                    <a16:creationId xmlns:a16="http://schemas.microsoft.com/office/drawing/2014/main" id="{422BEF62-A910-4420-A6E9-8EFFACFB2A18}"/>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9" name="Group 846">
              <a:extLst>
                <a:ext uri="{FF2B5EF4-FFF2-40B4-BE49-F238E27FC236}">
                  <a16:creationId xmlns:a16="http://schemas.microsoft.com/office/drawing/2014/main" id="{78E230AA-8A3F-4864-86BC-C34071155450}"/>
                </a:ext>
              </a:extLst>
            </p:cNvPr>
            <p:cNvGrpSpPr>
              <a:grpSpLocks/>
            </p:cNvGrpSpPr>
            <p:nvPr/>
          </p:nvGrpSpPr>
          <p:grpSpPr bwMode="auto">
            <a:xfrm>
              <a:off x="6138863" y="1989138"/>
              <a:ext cx="282575" cy="477837"/>
              <a:chOff x="3748" y="1253"/>
              <a:chExt cx="178" cy="301"/>
            </a:xfrm>
          </p:grpSpPr>
          <p:sp>
            <p:nvSpPr>
              <p:cNvPr id="1934" name="Line 270">
                <a:extLst>
                  <a:ext uri="{FF2B5EF4-FFF2-40B4-BE49-F238E27FC236}">
                    <a16:creationId xmlns:a16="http://schemas.microsoft.com/office/drawing/2014/main" id="{ADBA7914-0809-42B9-937C-6B3460B8FD2B}"/>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5" name="Line 271">
                <a:extLst>
                  <a:ext uri="{FF2B5EF4-FFF2-40B4-BE49-F238E27FC236}">
                    <a16:creationId xmlns:a16="http://schemas.microsoft.com/office/drawing/2014/main" id="{2552B6A8-A4AB-4AF4-BFFD-B68EA7A661A6}"/>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6" name="Line 272">
                <a:extLst>
                  <a:ext uri="{FF2B5EF4-FFF2-40B4-BE49-F238E27FC236}">
                    <a16:creationId xmlns:a16="http://schemas.microsoft.com/office/drawing/2014/main" id="{32D67990-9407-4DF4-B3C3-02F508AD8CAA}"/>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7" name="Line 273">
                <a:extLst>
                  <a:ext uri="{FF2B5EF4-FFF2-40B4-BE49-F238E27FC236}">
                    <a16:creationId xmlns:a16="http://schemas.microsoft.com/office/drawing/2014/main" id="{595B51F0-6EBD-45BE-9279-77060EDC88EE}"/>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8" name="Line 274">
                <a:extLst>
                  <a:ext uri="{FF2B5EF4-FFF2-40B4-BE49-F238E27FC236}">
                    <a16:creationId xmlns:a16="http://schemas.microsoft.com/office/drawing/2014/main" id="{6035A8CB-DEB8-4C0F-817B-23D63CB0E44A}"/>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9" name="Line 275">
                <a:extLst>
                  <a:ext uri="{FF2B5EF4-FFF2-40B4-BE49-F238E27FC236}">
                    <a16:creationId xmlns:a16="http://schemas.microsoft.com/office/drawing/2014/main" id="{046C60FA-0CE8-4411-AC44-20891C33CBFC}"/>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0" name="Line 276">
                <a:extLst>
                  <a:ext uri="{FF2B5EF4-FFF2-40B4-BE49-F238E27FC236}">
                    <a16:creationId xmlns:a16="http://schemas.microsoft.com/office/drawing/2014/main" id="{F49B1BEA-3279-4EB1-B61A-0FB55DC3349B}"/>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1" name="Line 277">
                <a:extLst>
                  <a:ext uri="{FF2B5EF4-FFF2-40B4-BE49-F238E27FC236}">
                    <a16:creationId xmlns:a16="http://schemas.microsoft.com/office/drawing/2014/main" id="{932E20AB-1402-4748-9E61-311B9ACA4785}"/>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2" name="Line 278">
                <a:extLst>
                  <a:ext uri="{FF2B5EF4-FFF2-40B4-BE49-F238E27FC236}">
                    <a16:creationId xmlns:a16="http://schemas.microsoft.com/office/drawing/2014/main" id="{776A50D7-38DA-43E7-8928-88E778789619}"/>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3" name="Line 279">
                <a:extLst>
                  <a:ext uri="{FF2B5EF4-FFF2-40B4-BE49-F238E27FC236}">
                    <a16:creationId xmlns:a16="http://schemas.microsoft.com/office/drawing/2014/main" id="{5AF98653-3F6E-471E-AAE8-4CDA6277919B}"/>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4" name="Line 280">
                <a:extLst>
                  <a:ext uri="{FF2B5EF4-FFF2-40B4-BE49-F238E27FC236}">
                    <a16:creationId xmlns:a16="http://schemas.microsoft.com/office/drawing/2014/main" id="{20EDE7D3-DCC9-4232-B630-24A38F31980E}"/>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5" name="Line 281">
                <a:extLst>
                  <a:ext uri="{FF2B5EF4-FFF2-40B4-BE49-F238E27FC236}">
                    <a16:creationId xmlns:a16="http://schemas.microsoft.com/office/drawing/2014/main" id="{6CC35E74-E921-4E75-93AB-0BC12F69FD6B}"/>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6" name="Line 282">
                <a:extLst>
                  <a:ext uri="{FF2B5EF4-FFF2-40B4-BE49-F238E27FC236}">
                    <a16:creationId xmlns:a16="http://schemas.microsoft.com/office/drawing/2014/main" id="{F7FC4526-8329-4618-89D1-927066DAA17B}"/>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7" name="Line 283">
                <a:extLst>
                  <a:ext uri="{FF2B5EF4-FFF2-40B4-BE49-F238E27FC236}">
                    <a16:creationId xmlns:a16="http://schemas.microsoft.com/office/drawing/2014/main" id="{D2103647-91AB-496E-B6A8-F331A492882D}"/>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8" name="Line 284">
                <a:extLst>
                  <a:ext uri="{FF2B5EF4-FFF2-40B4-BE49-F238E27FC236}">
                    <a16:creationId xmlns:a16="http://schemas.microsoft.com/office/drawing/2014/main" id="{A7A72576-C116-48C7-AE04-E60EBB2C0E26}"/>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9" name="Oval 862">
                <a:extLst>
                  <a:ext uri="{FF2B5EF4-FFF2-40B4-BE49-F238E27FC236}">
                    <a16:creationId xmlns:a16="http://schemas.microsoft.com/office/drawing/2014/main" id="{9AED34C6-6B38-482D-889E-76BA9A22BCF3}"/>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50" name="Picture 915" descr="access_point_stylized_small">
              <a:extLst>
                <a:ext uri="{FF2B5EF4-FFF2-40B4-BE49-F238E27FC236}">
                  <a16:creationId xmlns:a16="http://schemas.microsoft.com/office/drawing/2014/main" id="{FD746FA3-0B3E-4C2D-9040-32B5F2292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 name="Line 918">
              <a:extLst>
                <a:ext uri="{FF2B5EF4-FFF2-40B4-BE49-F238E27FC236}">
                  <a16:creationId xmlns:a16="http://schemas.microsoft.com/office/drawing/2014/main" id="{662522B7-EDA4-4D91-A45A-A46DF00AE181}"/>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452" name="Group 919">
              <a:extLst>
                <a:ext uri="{FF2B5EF4-FFF2-40B4-BE49-F238E27FC236}">
                  <a16:creationId xmlns:a16="http://schemas.microsoft.com/office/drawing/2014/main" id="{D5440715-23A2-47E5-9B48-D7A560529692}"/>
                </a:ext>
              </a:extLst>
            </p:cNvPr>
            <p:cNvGrpSpPr>
              <a:grpSpLocks/>
            </p:cNvGrpSpPr>
            <p:nvPr/>
          </p:nvGrpSpPr>
          <p:grpSpPr bwMode="auto">
            <a:xfrm flipH="1">
              <a:off x="5775325" y="4533900"/>
              <a:ext cx="414338" cy="373063"/>
              <a:chOff x="2839" y="3501"/>
              <a:chExt cx="755" cy="803"/>
            </a:xfrm>
          </p:grpSpPr>
          <p:pic>
            <p:nvPicPr>
              <p:cNvPr id="1932" name="Picture 920" descr="desktop_computer_stylized_medium">
                <a:extLst>
                  <a:ext uri="{FF2B5EF4-FFF2-40B4-BE49-F238E27FC236}">
                    <a16:creationId xmlns:a16="http://schemas.microsoft.com/office/drawing/2014/main" id="{56032650-627A-495A-86C4-1180762F82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3" name="Freeform 921">
                <a:extLst>
                  <a:ext uri="{FF2B5EF4-FFF2-40B4-BE49-F238E27FC236}">
                    <a16:creationId xmlns:a16="http://schemas.microsoft.com/office/drawing/2014/main" id="{09B3F805-F323-40D8-B62F-5F442C6964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3" name="Group 922">
              <a:extLst>
                <a:ext uri="{FF2B5EF4-FFF2-40B4-BE49-F238E27FC236}">
                  <a16:creationId xmlns:a16="http://schemas.microsoft.com/office/drawing/2014/main" id="{20130F0C-E67A-48A3-91AA-857036912CF7}"/>
                </a:ext>
              </a:extLst>
            </p:cNvPr>
            <p:cNvGrpSpPr>
              <a:grpSpLocks/>
            </p:cNvGrpSpPr>
            <p:nvPr/>
          </p:nvGrpSpPr>
          <p:grpSpPr bwMode="auto">
            <a:xfrm flipH="1">
              <a:off x="5457825" y="4954588"/>
              <a:ext cx="482600" cy="406400"/>
              <a:chOff x="2839" y="3501"/>
              <a:chExt cx="755" cy="803"/>
            </a:xfrm>
          </p:grpSpPr>
          <p:pic>
            <p:nvPicPr>
              <p:cNvPr id="1930" name="Picture 923" descr="desktop_computer_stylized_medium">
                <a:extLst>
                  <a:ext uri="{FF2B5EF4-FFF2-40B4-BE49-F238E27FC236}">
                    <a16:creationId xmlns:a16="http://schemas.microsoft.com/office/drawing/2014/main" id="{7AB2D10D-9CC0-4E81-A3CE-A825B1350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1" name="Freeform 924">
                <a:extLst>
                  <a:ext uri="{FF2B5EF4-FFF2-40B4-BE49-F238E27FC236}">
                    <a16:creationId xmlns:a16="http://schemas.microsoft.com/office/drawing/2014/main" id="{6BCA9658-B86D-467D-89A8-EE0E541B5AF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4" name="Group 925">
              <a:extLst>
                <a:ext uri="{FF2B5EF4-FFF2-40B4-BE49-F238E27FC236}">
                  <a16:creationId xmlns:a16="http://schemas.microsoft.com/office/drawing/2014/main" id="{E78D0F3C-B734-4941-AF6B-232222050043}"/>
                </a:ext>
              </a:extLst>
            </p:cNvPr>
            <p:cNvGrpSpPr>
              <a:grpSpLocks/>
            </p:cNvGrpSpPr>
            <p:nvPr/>
          </p:nvGrpSpPr>
          <p:grpSpPr bwMode="auto">
            <a:xfrm flipH="1">
              <a:off x="5935663" y="5256213"/>
              <a:ext cx="427037" cy="349250"/>
              <a:chOff x="2839" y="3501"/>
              <a:chExt cx="755" cy="803"/>
            </a:xfrm>
          </p:grpSpPr>
          <p:pic>
            <p:nvPicPr>
              <p:cNvPr id="1928" name="Picture 926" descr="desktop_computer_stylized_medium">
                <a:extLst>
                  <a:ext uri="{FF2B5EF4-FFF2-40B4-BE49-F238E27FC236}">
                    <a16:creationId xmlns:a16="http://schemas.microsoft.com/office/drawing/2014/main" id="{319A950A-E6B3-420D-95F7-65E48E3D79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9" name="Freeform 927">
                <a:extLst>
                  <a:ext uri="{FF2B5EF4-FFF2-40B4-BE49-F238E27FC236}">
                    <a16:creationId xmlns:a16="http://schemas.microsoft.com/office/drawing/2014/main" id="{EA4A7DCE-2372-4C2E-AC50-50BD221B50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5" name="Group 928">
              <a:extLst>
                <a:ext uri="{FF2B5EF4-FFF2-40B4-BE49-F238E27FC236}">
                  <a16:creationId xmlns:a16="http://schemas.microsoft.com/office/drawing/2014/main" id="{46239885-6652-48D4-8FA3-E6A3F4AB9018}"/>
                </a:ext>
              </a:extLst>
            </p:cNvPr>
            <p:cNvGrpSpPr>
              <a:grpSpLocks/>
            </p:cNvGrpSpPr>
            <p:nvPr/>
          </p:nvGrpSpPr>
          <p:grpSpPr bwMode="auto">
            <a:xfrm>
              <a:off x="6550025" y="5238750"/>
              <a:ext cx="427038" cy="350838"/>
              <a:chOff x="2839" y="3501"/>
              <a:chExt cx="755" cy="803"/>
            </a:xfrm>
          </p:grpSpPr>
          <p:pic>
            <p:nvPicPr>
              <p:cNvPr id="1926" name="Picture 929" descr="desktop_computer_stylized_medium">
                <a:extLst>
                  <a:ext uri="{FF2B5EF4-FFF2-40B4-BE49-F238E27FC236}">
                    <a16:creationId xmlns:a16="http://schemas.microsoft.com/office/drawing/2014/main" id="{3A58B937-5945-4563-BD43-E617277D8C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 name="Freeform 930">
                <a:extLst>
                  <a:ext uri="{FF2B5EF4-FFF2-40B4-BE49-F238E27FC236}">
                    <a16:creationId xmlns:a16="http://schemas.microsoft.com/office/drawing/2014/main" id="{2A8B888D-2AF0-46E4-82F1-13EA8754E0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1456" name="Picture 933" descr="iphone_stylized_small">
              <a:extLst>
                <a:ext uri="{FF2B5EF4-FFF2-40B4-BE49-F238E27FC236}">
                  <a16:creationId xmlns:a16="http://schemas.microsoft.com/office/drawing/2014/main" id="{7DA0A453-E3E2-4955-9DA0-DDEE24C4F0F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 name="Picture 934" descr="antenna_radiation_stylized">
              <a:extLst>
                <a:ext uri="{FF2B5EF4-FFF2-40B4-BE49-F238E27FC236}">
                  <a16:creationId xmlns:a16="http://schemas.microsoft.com/office/drawing/2014/main" id="{21220542-A3AE-4F9C-8047-077D1A718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 name="Picture 936" descr="access_point_stylized_small">
              <a:extLst>
                <a:ext uri="{FF2B5EF4-FFF2-40B4-BE49-F238E27FC236}">
                  <a16:creationId xmlns:a16="http://schemas.microsoft.com/office/drawing/2014/main" id="{FCD17EB1-E26C-46EE-AB72-06BC717D7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9" name="Group 938">
              <a:extLst>
                <a:ext uri="{FF2B5EF4-FFF2-40B4-BE49-F238E27FC236}">
                  <a16:creationId xmlns:a16="http://schemas.microsoft.com/office/drawing/2014/main" id="{DAF17449-E081-4BAC-8F7C-F6F14FAAD12F}"/>
                </a:ext>
              </a:extLst>
            </p:cNvPr>
            <p:cNvGrpSpPr>
              <a:grpSpLocks/>
            </p:cNvGrpSpPr>
            <p:nvPr/>
          </p:nvGrpSpPr>
          <p:grpSpPr bwMode="auto">
            <a:xfrm>
              <a:off x="8240713" y="5002213"/>
              <a:ext cx="227012" cy="481012"/>
              <a:chOff x="4140" y="429"/>
              <a:chExt cx="1425" cy="2396"/>
            </a:xfrm>
          </p:grpSpPr>
          <p:sp>
            <p:nvSpPr>
              <p:cNvPr id="1894" name="Freeform 939">
                <a:extLst>
                  <a:ext uri="{FF2B5EF4-FFF2-40B4-BE49-F238E27FC236}">
                    <a16:creationId xmlns:a16="http://schemas.microsoft.com/office/drawing/2014/main" id="{C697FA1B-80C6-4F56-AFC4-2F606DBA438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5" name="Rectangle 940">
                <a:extLst>
                  <a:ext uri="{FF2B5EF4-FFF2-40B4-BE49-F238E27FC236}">
                    <a16:creationId xmlns:a16="http://schemas.microsoft.com/office/drawing/2014/main" id="{0AC15838-8EF2-48E3-AE9F-B3DD023367E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6" name="Freeform 941">
                <a:extLst>
                  <a:ext uri="{FF2B5EF4-FFF2-40B4-BE49-F238E27FC236}">
                    <a16:creationId xmlns:a16="http://schemas.microsoft.com/office/drawing/2014/main" id="{41716775-7D9E-4FF0-A538-02040675DCD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7" name="Freeform 942">
                <a:extLst>
                  <a:ext uri="{FF2B5EF4-FFF2-40B4-BE49-F238E27FC236}">
                    <a16:creationId xmlns:a16="http://schemas.microsoft.com/office/drawing/2014/main" id="{C6FD4F84-3BF5-4237-9565-A95DCA0F457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8" name="Rectangle 943">
                <a:extLst>
                  <a:ext uri="{FF2B5EF4-FFF2-40B4-BE49-F238E27FC236}">
                    <a16:creationId xmlns:a16="http://schemas.microsoft.com/office/drawing/2014/main" id="{86252716-C08B-4613-99D9-79A714F5D7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99" name="Group 944">
                <a:extLst>
                  <a:ext uri="{FF2B5EF4-FFF2-40B4-BE49-F238E27FC236}">
                    <a16:creationId xmlns:a16="http://schemas.microsoft.com/office/drawing/2014/main" id="{4903BC1B-70A2-4973-BB5B-D126636C410F}"/>
                  </a:ext>
                </a:extLst>
              </p:cNvPr>
              <p:cNvGrpSpPr>
                <a:grpSpLocks/>
              </p:cNvGrpSpPr>
              <p:nvPr/>
            </p:nvGrpSpPr>
            <p:grpSpPr bwMode="auto">
              <a:xfrm>
                <a:off x="4749" y="668"/>
                <a:ext cx="581" cy="145"/>
                <a:chOff x="614" y="2568"/>
                <a:chExt cx="725" cy="139"/>
              </a:xfrm>
            </p:grpSpPr>
            <p:sp>
              <p:nvSpPr>
                <p:cNvPr id="1924" name="AutoShape 945">
                  <a:extLst>
                    <a:ext uri="{FF2B5EF4-FFF2-40B4-BE49-F238E27FC236}">
                      <a16:creationId xmlns:a16="http://schemas.microsoft.com/office/drawing/2014/main" id="{0E753F25-4ED5-418C-A63E-79CD860FC66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5" name="AutoShape 946">
                  <a:extLst>
                    <a:ext uri="{FF2B5EF4-FFF2-40B4-BE49-F238E27FC236}">
                      <a16:creationId xmlns:a16="http://schemas.microsoft.com/office/drawing/2014/main" id="{6784E695-614B-41F6-A103-C3B85764E7D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0" name="Rectangle 947">
                <a:extLst>
                  <a:ext uri="{FF2B5EF4-FFF2-40B4-BE49-F238E27FC236}">
                    <a16:creationId xmlns:a16="http://schemas.microsoft.com/office/drawing/2014/main" id="{A0132F5F-F981-48BD-900F-F01501A42E0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1" name="Group 948">
                <a:extLst>
                  <a:ext uri="{FF2B5EF4-FFF2-40B4-BE49-F238E27FC236}">
                    <a16:creationId xmlns:a16="http://schemas.microsoft.com/office/drawing/2014/main" id="{7B9EF9CB-3191-4F4F-945F-696C1B6517EC}"/>
                  </a:ext>
                </a:extLst>
              </p:cNvPr>
              <p:cNvGrpSpPr>
                <a:grpSpLocks/>
              </p:cNvGrpSpPr>
              <p:nvPr/>
            </p:nvGrpSpPr>
            <p:grpSpPr bwMode="auto">
              <a:xfrm>
                <a:off x="4747" y="994"/>
                <a:ext cx="581" cy="134"/>
                <a:chOff x="614" y="2568"/>
                <a:chExt cx="725" cy="139"/>
              </a:xfrm>
            </p:grpSpPr>
            <p:sp>
              <p:nvSpPr>
                <p:cNvPr id="1922" name="AutoShape 949">
                  <a:extLst>
                    <a:ext uri="{FF2B5EF4-FFF2-40B4-BE49-F238E27FC236}">
                      <a16:creationId xmlns:a16="http://schemas.microsoft.com/office/drawing/2014/main" id="{2C07A937-A36C-4DFA-A527-730D28BE38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3" name="AutoShape 950">
                  <a:extLst>
                    <a:ext uri="{FF2B5EF4-FFF2-40B4-BE49-F238E27FC236}">
                      <a16:creationId xmlns:a16="http://schemas.microsoft.com/office/drawing/2014/main" id="{D8F14A20-DE3B-4D09-B3F9-5099E24FF39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2" name="Rectangle 951">
                <a:extLst>
                  <a:ext uri="{FF2B5EF4-FFF2-40B4-BE49-F238E27FC236}">
                    <a16:creationId xmlns:a16="http://schemas.microsoft.com/office/drawing/2014/main" id="{826E58B8-A398-47A0-9FDC-D9B4B1C91F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3" name="Rectangle 952">
                <a:extLst>
                  <a:ext uri="{FF2B5EF4-FFF2-40B4-BE49-F238E27FC236}">
                    <a16:creationId xmlns:a16="http://schemas.microsoft.com/office/drawing/2014/main" id="{8E46DE56-40E0-407A-817E-EBEC833DC32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4" name="Group 953">
                <a:extLst>
                  <a:ext uri="{FF2B5EF4-FFF2-40B4-BE49-F238E27FC236}">
                    <a16:creationId xmlns:a16="http://schemas.microsoft.com/office/drawing/2014/main" id="{CEEE8072-F5FF-48B8-8B04-648EF6F1708A}"/>
                  </a:ext>
                </a:extLst>
              </p:cNvPr>
              <p:cNvGrpSpPr>
                <a:grpSpLocks/>
              </p:cNvGrpSpPr>
              <p:nvPr/>
            </p:nvGrpSpPr>
            <p:grpSpPr bwMode="auto">
              <a:xfrm>
                <a:off x="4735" y="1627"/>
                <a:ext cx="582" cy="151"/>
                <a:chOff x="614" y="2568"/>
                <a:chExt cx="725" cy="139"/>
              </a:xfrm>
            </p:grpSpPr>
            <p:sp>
              <p:nvSpPr>
                <p:cNvPr id="1920" name="AutoShape 954">
                  <a:extLst>
                    <a:ext uri="{FF2B5EF4-FFF2-40B4-BE49-F238E27FC236}">
                      <a16:creationId xmlns:a16="http://schemas.microsoft.com/office/drawing/2014/main" id="{9E56AB8D-C286-4D88-A9CA-4B934DA7ECD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1" name="AutoShape 955">
                  <a:extLst>
                    <a:ext uri="{FF2B5EF4-FFF2-40B4-BE49-F238E27FC236}">
                      <a16:creationId xmlns:a16="http://schemas.microsoft.com/office/drawing/2014/main" id="{9D280E18-BC2F-4AFF-857C-80AA73FA29A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5" name="Freeform 956">
                <a:extLst>
                  <a:ext uri="{FF2B5EF4-FFF2-40B4-BE49-F238E27FC236}">
                    <a16:creationId xmlns:a16="http://schemas.microsoft.com/office/drawing/2014/main" id="{E9645B01-CDAA-47AC-A038-92E76DB2C86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906" name="Group 957">
                <a:extLst>
                  <a:ext uri="{FF2B5EF4-FFF2-40B4-BE49-F238E27FC236}">
                    <a16:creationId xmlns:a16="http://schemas.microsoft.com/office/drawing/2014/main" id="{778BD5D6-958B-4853-82B7-D558981C1B6D}"/>
                  </a:ext>
                </a:extLst>
              </p:cNvPr>
              <p:cNvGrpSpPr>
                <a:grpSpLocks/>
              </p:cNvGrpSpPr>
              <p:nvPr/>
            </p:nvGrpSpPr>
            <p:grpSpPr bwMode="auto">
              <a:xfrm>
                <a:off x="4739" y="1327"/>
                <a:ext cx="582" cy="139"/>
                <a:chOff x="614" y="2568"/>
                <a:chExt cx="725" cy="139"/>
              </a:xfrm>
            </p:grpSpPr>
            <p:sp>
              <p:nvSpPr>
                <p:cNvPr id="1918" name="AutoShape 958">
                  <a:extLst>
                    <a:ext uri="{FF2B5EF4-FFF2-40B4-BE49-F238E27FC236}">
                      <a16:creationId xmlns:a16="http://schemas.microsoft.com/office/drawing/2014/main" id="{FB3A6634-5C43-4EB8-A115-948BB7288C3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9" name="AutoShape 959">
                  <a:extLst>
                    <a:ext uri="{FF2B5EF4-FFF2-40B4-BE49-F238E27FC236}">
                      <a16:creationId xmlns:a16="http://schemas.microsoft.com/office/drawing/2014/main" id="{29D23534-6933-43DC-A11A-A6B9DDFE511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7" name="Rectangle 960">
                <a:extLst>
                  <a:ext uri="{FF2B5EF4-FFF2-40B4-BE49-F238E27FC236}">
                    <a16:creationId xmlns:a16="http://schemas.microsoft.com/office/drawing/2014/main" id="{1BD374D4-97EC-41F5-A693-AAA72AA47A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8" name="Freeform 961">
                <a:extLst>
                  <a:ext uri="{FF2B5EF4-FFF2-40B4-BE49-F238E27FC236}">
                    <a16:creationId xmlns:a16="http://schemas.microsoft.com/office/drawing/2014/main" id="{2E97A29C-0155-4DCD-B2D7-CC4A9827A94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09" name="Freeform 962">
                <a:extLst>
                  <a:ext uri="{FF2B5EF4-FFF2-40B4-BE49-F238E27FC236}">
                    <a16:creationId xmlns:a16="http://schemas.microsoft.com/office/drawing/2014/main" id="{487FD785-8804-49CF-AA43-1A56D0F903A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0" name="Oval 963">
                <a:extLst>
                  <a:ext uri="{FF2B5EF4-FFF2-40B4-BE49-F238E27FC236}">
                    <a16:creationId xmlns:a16="http://schemas.microsoft.com/office/drawing/2014/main" id="{C2B4E548-25C5-4C6F-B93C-95F183BDA16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1" name="Freeform 964">
                <a:extLst>
                  <a:ext uri="{FF2B5EF4-FFF2-40B4-BE49-F238E27FC236}">
                    <a16:creationId xmlns:a16="http://schemas.microsoft.com/office/drawing/2014/main" id="{54665F99-5602-4AA5-A4FE-858EDFF9C7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2" name="AutoShape 965">
                <a:extLst>
                  <a:ext uri="{FF2B5EF4-FFF2-40B4-BE49-F238E27FC236}">
                    <a16:creationId xmlns:a16="http://schemas.microsoft.com/office/drawing/2014/main" id="{95D42DC0-B5BF-44A6-B463-8B83E0DE88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3" name="AutoShape 966">
                <a:extLst>
                  <a:ext uri="{FF2B5EF4-FFF2-40B4-BE49-F238E27FC236}">
                    <a16:creationId xmlns:a16="http://schemas.microsoft.com/office/drawing/2014/main" id="{E75D58B7-B46F-49FB-9997-9659361D72F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4" name="Oval 967">
                <a:extLst>
                  <a:ext uri="{FF2B5EF4-FFF2-40B4-BE49-F238E27FC236}">
                    <a16:creationId xmlns:a16="http://schemas.microsoft.com/office/drawing/2014/main" id="{E8651FF3-E908-427F-AE49-48E4FF18C47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5" name="Oval 968">
                <a:extLst>
                  <a:ext uri="{FF2B5EF4-FFF2-40B4-BE49-F238E27FC236}">
                    <a16:creationId xmlns:a16="http://schemas.microsoft.com/office/drawing/2014/main" id="{E1D08885-E9EC-4A17-B248-A660739B5E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916" name="Oval 969">
                <a:extLst>
                  <a:ext uri="{FF2B5EF4-FFF2-40B4-BE49-F238E27FC236}">
                    <a16:creationId xmlns:a16="http://schemas.microsoft.com/office/drawing/2014/main" id="{72FB873E-DBFA-4BE7-98D7-C1FE1644A21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7" name="Rectangle 970">
                <a:extLst>
                  <a:ext uri="{FF2B5EF4-FFF2-40B4-BE49-F238E27FC236}">
                    <a16:creationId xmlns:a16="http://schemas.microsoft.com/office/drawing/2014/main" id="{EE67C988-82E2-4382-9C97-4998EC7021C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460" name="Group 971">
              <a:extLst>
                <a:ext uri="{FF2B5EF4-FFF2-40B4-BE49-F238E27FC236}">
                  <a16:creationId xmlns:a16="http://schemas.microsoft.com/office/drawing/2014/main" id="{31AFA6B0-3FC7-429D-B06A-C537A7BC18DA}"/>
                </a:ext>
              </a:extLst>
            </p:cNvPr>
            <p:cNvGrpSpPr>
              <a:grpSpLocks/>
            </p:cNvGrpSpPr>
            <p:nvPr/>
          </p:nvGrpSpPr>
          <p:grpSpPr bwMode="auto">
            <a:xfrm>
              <a:off x="7924800" y="5303838"/>
              <a:ext cx="227013" cy="481012"/>
              <a:chOff x="4140" y="429"/>
              <a:chExt cx="1425" cy="2396"/>
            </a:xfrm>
          </p:grpSpPr>
          <p:sp>
            <p:nvSpPr>
              <p:cNvPr id="1862" name="Freeform 972">
                <a:extLst>
                  <a:ext uri="{FF2B5EF4-FFF2-40B4-BE49-F238E27FC236}">
                    <a16:creationId xmlns:a16="http://schemas.microsoft.com/office/drawing/2014/main" id="{3373A182-5758-4DA6-AD69-BA829B6D43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3" name="Rectangle 973">
                <a:extLst>
                  <a:ext uri="{FF2B5EF4-FFF2-40B4-BE49-F238E27FC236}">
                    <a16:creationId xmlns:a16="http://schemas.microsoft.com/office/drawing/2014/main" id="{E0AC68A5-6427-4B5B-894B-102478947F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64" name="Freeform 974">
                <a:extLst>
                  <a:ext uri="{FF2B5EF4-FFF2-40B4-BE49-F238E27FC236}">
                    <a16:creationId xmlns:a16="http://schemas.microsoft.com/office/drawing/2014/main" id="{FF4E3BA4-2AE3-47A2-ACB8-C6FAE10921C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5" name="Freeform 975">
                <a:extLst>
                  <a:ext uri="{FF2B5EF4-FFF2-40B4-BE49-F238E27FC236}">
                    <a16:creationId xmlns:a16="http://schemas.microsoft.com/office/drawing/2014/main" id="{9A94A09F-C171-4544-918B-DFD4A233F5A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6" name="Rectangle 976">
                <a:extLst>
                  <a:ext uri="{FF2B5EF4-FFF2-40B4-BE49-F238E27FC236}">
                    <a16:creationId xmlns:a16="http://schemas.microsoft.com/office/drawing/2014/main" id="{65A62EF8-D379-49E7-AB4C-E9F79EF79A2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7" name="Group 977">
                <a:extLst>
                  <a:ext uri="{FF2B5EF4-FFF2-40B4-BE49-F238E27FC236}">
                    <a16:creationId xmlns:a16="http://schemas.microsoft.com/office/drawing/2014/main" id="{D5745928-18A9-4DF4-98D3-6ABB5AB7B750}"/>
                  </a:ext>
                </a:extLst>
              </p:cNvPr>
              <p:cNvGrpSpPr>
                <a:grpSpLocks/>
              </p:cNvGrpSpPr>
              <p:nvPr/>
            </p:nvGrpSpPr>
            <p:grpSpPr bwMode="auto">
              <a:xfrm>
                <a:off x="4749" y="668"/>
                <a:ext cx="581" cy="145"/>
                <a:chOff x="614" y="2568"/>
                <a:chExt cx="725" cy="139"/>
              </a:xfrm>
            </p:grpSpPr>
            <p:sp>
              <p:nvSpPr>
                <p:cNvPr id="1892" name="AutoShape 978">
                  <a:extLst>
                    <a:ext uri="{FF2B5EF4-FFF2-40B4-BE49-F238E27FC236}">
                      <a16:creationId xmlns:a16="http://schemas.microsoft.com/office/drawing/2014/main" id="{6A542923-E48E-4735-B509-D831B5236EE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3" name="AutoShape 979">
                  <a:extLst>
                    <a:ext uri="{FF2B5EF4-FFF2-40B4-BE49-F238E27FC236}">
                      <a16:creationId xmlns:a16="http://schemas.microsoft.com/office/drawing/2014/main" id="{347568C5-E2FE-400F-91DB-28806F14852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68" name="Rectangle 980">
                <a:extLst>
                  <a:ext uri="{FF2B5EF4-FFF2-40B4-BE49-F238E27FC236}">
                    <a16:creationId xmlns:a16="http://schemas.microsoft.com/office/drawing/2014/main" id="{7CAC854A-A885-4479-A346-558B4E7EEE1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9" name="Group 981">
                <a:extLst>
                  <a:ext uri="{FF2B5EF4-FFF2-40B4-BE49-F238E27FC236}">
                    <a16:creationId xmlns:a16="http://schemas.microsoft.com/office/drawing/2014/main" id="{632829D8-21A9-42A2-898C-9C6AE9715C14}"/>
                  </a:ext>
                </a:extLst>
              </p:cNvPr>
              <p:cNvGrpSpPr>
                <a:grpSpLocks/>
              </p:cNvGrpSpPr>
              <p:nvPr/>
            </p:nvGrpSpPr>
            <p:grpSpPr bwMode="auto">
              <a:xfrm>
                <a:off x="4747" y="994"/>
                <a:ext cx="581" cy="134"/>
                <a:chOff x="614" y="2568"/>
                <a:chExt cx="725" cy="139"/>
              </a:xfrm>
            </p:grpSpPr>
            <p:sp>
              <p:nvSpPr>
                <p:cNvPr id="1890" name="AutoShape 982">
                  <a:extLst>
                    <a:ext uri="{FF2B5EF4-FFF2-40B4-BE49-F238E27FC236}">
                      <a16:creationId xmlns:a16="http://schemas.microsoft.com/office/drawing/2014/main" id="{9EF37D6C-2B81-45DE-A140-94A61AD017E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1" name="AutoShape 983">
                  <a:extLst>
                    <a:ext uri="{FF2B5EF4-FFF2-40B4-BE49-F238E27FC236}">
                      <a16:creationId xmlns:a16="http://schemas.microsoft.com/office/drawing/2014/main" id="{B8F058C1-392A-4812-AD63-DBF82C01979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0" name="Rectangle 984">
                <a:extLst>
                  <a:ext uri="{FF2B5EF4-FFF2-40B4-BE49-F238E27FC236}">
                    <a16:creationId xmlns:a16="http://schemas.microsoft.com/office/drawing/2014/main" id="{9AF40D9D-A4BD-452A-A621-4E6623E4431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1" name="Rectangle 985">
                <a:extLst>
                  <a:ext uri="{FF2B5EF4-FFF2-40B4-BE49-F238E27FC236}">
                    <a16:creationId xmlns:a16="http://schemas.microsoft.com/office/drawing/2014/main" id="{C72F63B2-DB10-471F-B3C2-F5F64DAEB64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72" name="Group 986">
                <a:extLst>
                  <a:ext uri="{FF2B5EF4-FFF2-40B4-BE49-F238E27FC236}">
                    <a16:creationId xmlns:a16="http://schemas.microsoft.com/office/drawing/2014/main" id="{CFB20CB3-FA5D-4418-A3FE-CE4EB9E7C2D5}"/>
                  </a:ext>
                </a:extLst>
              </p:cNvPr>
              <p:cNvGrpSpPr>
                <a:grpSpLocks/>
              </p:cNvGrpSpPr>
              <p:nvPr/>
            </p:nvGrpSpPr>
            <p:grpSpPr bwMode="auto">
              <a:xfrm>
                <a:off x="4735" y="1627"/>
                <a:ext cx="582" cy="151"/>
                <a:chOff x="614" y="2568"/>
                <a:chExt cx="725" cy="139"/>
              </a:xfrm>
            </p:grpSpPr>
            <p:sp>
              <p:nvSpPr>
                <p:cNvPr id="1888" name="AutoShape 987">
                  <a:extLst>
                    <a:ext uri="{FF2B5EF4-FFF2-40B4-BE49-F238E27FC236}">
                      <a16:creationId xmlns:a16="http://schemas.microsoft.com/office/drawing/2014/main" id="{DCF15103-C7C0-4E71-A3DC-A7F53F9A731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9" name="AutoShape 988">
                  <a:extLst>
                    <a:ext uri="{FF2B5EF4-FFF2-40B4-BE49-F238E27FC236}">
                      <a16:creationId xmlns:a16="http://schemas.microsoft.com/office/drawing/2014/main" id="{5BDBFF4E-5C2C-4FC7-9E30-7C3298C08B5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3" name="Freeform 989">
                <a:extLst>
                  <a:ext uri="{FF2B5EF4-FFF2-40B4-BE49-F238E27FC236}">
                    <a16:creationId xmlns:a16="http://schemas.microsoft.com/office/drawing/2014/main" id="{15196F42-439A-4E4B-98D9-F66B076EA9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74" name="Group 990">
                <a:extLst>
                  <a:ext uri="{FF2B5EF4-FFF2-40B4-BE49-F238E27FC236}">
                    <a16:creationId xmlns:a16="http://schemas.microsoft.com/office/drawing/2014/main" id="{123D7730-86CD-4686-A239-5235F98FA9E4}"/>
                  </a:ext>
                </a:extLst>
              </p:cNvPr>
              <p:cNvGrpSpPr>
                <a:grpSpLocks/>
              </p:cNvGrpSpPr>
              <p:nvPr/>
            </p:nvGrpSpPr>
            <p:grpSpPr bwMode="auto">
              <a:xfrm>
                <a:off x="4739" y="1327"/>
                <a:ext cx="582" cy="139"/>
                <a:chOff x="614" y="2568"/>
                <a:chExt cx="725" cy="139"/>
              </a:xfrm>
            </p:grpSpPr>
            <p:sp>
              <p:nvSpPr>
                <p:cNvPr id="1886" name="AutoShape 991">
                  <a:extLst>
                    <a:ext uri="{FF2B5EF4-FFF2-40B4-BE49-F238E27FC236}">
                      <a16:creationId xmlns:a16="http://schemas.microsoft.com/office/drawing/2014/main" id="{6D23BB29-FCF8-477B-AAFC-18EF239F7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7" name="AutoShape 992">
                  <a:extLst>
                    <a:ext uri="{FF2B5EF4-FFF2-40B4-BE49-F238E27FC236}">
                      <a16:creationId xmlns:a16="http://schemas.microsoft.com/office/drawing/2014/main" id="{B83CE3BE-8372-41FD-8BED-2EAE9C48B3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5" name="Rectangle 993">
                <a:extLst>
                  <a:ext uri="{FF2B5EF4-FFF2-40B4-BE49-F238E27FC236}">
                    <a16:creationId xmlns:a16="http://schemas.microsoft.com/office/drawing/2014/main" id="{11394063-F352-4E20-BF9E-273D790649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6" name="Freeform 994">
                <a:extLst>
                  <a:ext uri="{FF2B5EF4-FFF2-40B4-BE49-F238E27FC236}">
                    <a16:creationId xmlns:a16="http://schemas.microsoft.com/office/drawing/2014/main" id="{F0DC48C9-C1CA-487B-94EE-A4066C1225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7" name="Freeform 995">
                <a:extLst>
                  <a:ext uri="{FF2B5EF4-FFF2-40B4-BE49-F238E27FC236}">
                    <a16:creationId xmlns:a16="http://schemas.microsoft.com/office/drawing/2014/main" id="{E022A6B7-C578-4852-9E91-089699A6A1B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8" name="Oval 996">
                <a:extLst>
                  <a:ext uri="{FF2B5EF4-FFF2-40B4-BE49-F238E27FC236}">
                    <a16:creationId xmlns:a16="http://schemas.microsoft.com/office/drawing/2014/main" id="{F87CBEBD-562B-4DCE-9FD2-6CF947D66B6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9" name="Freeform 997">
                <a:extLst>
                  <a:ext uri="{FF2B5EF4-FFF2-40B4-BE49-F238E27FC236}">
                    <a16:creationId xmlns:a16="http://schemas.microsoft.com/office/drawing/2014/main" id="{3E938194-FF99-40D1-A77E-DCF29E7AB05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80" name="AutoShape 998">
                <a:extLst>
                  <a:ext uri="{FF2B5EF4-FFF2-40B4-BE49-F238E27FC236}">
                    <a16:creationId xmlns:a16="http://schemas.microsoft.com/office/drawing/2014/main" id="{F7E1EA58-547C-4BD3-BFC5-7D75168EB85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1" name="AutoShape 999">
                <a:extLst>
                  <a:ext uri="{FF2B5EF4-FFF2-40B4-BE49-F238E27FC236}">
                    <a16:creationId xmlns:a16="http://schemas.microsoft.com/office/drawing/2014/main" id="{211DA028-8BE4-4143-BEEB-D09018AE27C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2" name="Oval 1000">
                <a:extLst>
                  <a:ext uri="{FF2B5EF4-FFF2-40B4-BE49-F238E27FC236}">
                    <a16:creationId xmlns:a16="http://schemas.microsoft.com/office/drawing/2014/main" id="{70ED51FD-F67B-46BF-A1E7-F01DA2CCDCD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3" name="Oval 1001">
                <a:extLst>
                  <a:ext uri="{FF2B5EF4-FFF2-40B4-BE49-F238E27FC236}">
                    <a16:creationId xmlns:a16="http://schemas.microsoft.com/office/drawing/2014/main" id="{E6F86FC1-E4D2-4707-B4E6-50531325B34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884" name="Oval 1002">
                <a:extLst>
                  <a:ext uri="{FF2B5EF4-FFF2-40B4-BE49-F238E27FC236}">
                    <a16:creationId xmlns:a16="http://schemas.microsoft.com/office/drawing/2014/main" id="{CB2831FB-A530-4534-B3FD-4BBED91D406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5" name="Rectangle 1003">
                <a:extLst>
                  <a:ext uri="{FF2B5EF4-FFF2-40B4-BE49-F238E27FC236}">
                    <a16:creationId xmlns:a16="http://schemas.microsoft.com/office/drawing/2014/main" id="{2E2E8161-B1AD-4662-AF6F-E0D64C29FA7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61" name="Picture 1005" descr="antenna_stylized">
              <a:extLst>
                <a:ext uri="{FF2B5EF4-FFF2-40B4-BE49-F238E27FC236}">
                  <a16:creationId xmlns:a16="http://schemas.microsoft.com/office/drawing/2014/main" id="{CF35A8DD-87B2-43D5-8825-BF69996AE2D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 name="Picture 1006" descr="laptop_keyboard">
              <a:extLst>
                <a:ext uri="{FF2B5EF4-FFF2-40B4-BE49-F238E27FC236}">
                  <a16:creationId xmlns:a16="http://schemas.microsoft.com/office/drawing/2014/main" id="{A86A8CD8-E6AA-48CF-AB9D-89AB593083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3" name="Freeform 1007">
              <a:extLst>
                <a:ext uri="{FF2B5EF4-FFF2-40B4-BE49-F238E27FC236}">
                  <a16:creationId xmlns:a16="http://schemas.microsoft.com/office/drawing/2014/main" id="{813867EE-6AF9-4E02-BD81-7F6AAEF71DF3}"/>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64" name="Picture 1008" descr="screen">
              <a:extLst>
                <a:ext uri="{FF2B5EF4-FFF2-40B4-BE49-F238E27FC236}">
                  <a16:creationId xmlns:a16="http://schemas.microsoft.com/office/drawing/2014/main" id="{45D27512-AFC1-4FF6-AB40-16B66DA17E3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5" name="Freeform 1009">
              <a:extLst>
                <a:ext uri="{FF2B5EF4-FFF2-40B4-BE49-F238E27FC236}">
                  <a16:creationId xmlns:a16="http://schemas.microsoft.com/office/drawing/2014/main" id="{DC48C560-6121-408C-818C-4423CA62266D}"/>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6" name="Freeform 1010">
              <a:extLst>
                <a:ext uri="{FF2B5EF4-FFF2-40B4-BE49-F238E27FC236}">
                  <a16:creationId xmlns:a16="http://schemas.microsoft.com/office/drawing/2014/main" id="{9D9A1D0A-603E-4ECB-84F0-39F336582BC9}"/>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7" name="Freeform 1011">
              <a:extLst>
                <a:ext uri="{FF2B5EF4-FFF2-40B4-BE49-F238E27FC236}">
                  <a16:creationId xmlns:a16="http://schemas.microsoft.com/office/drawing/2014/main" id="{8424A22A-EB5D-4F71-A506-CF19A011B37A}"/>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8" name="Freeform 1012">
              <a:extLst>
                <a:ext uri="{FF2B5EF4-FFF2-40B4-BE49-F238E27FC236}">
                  <a16:creationId xmlns:a16="http://schemas.microsoft.com/office/drawing/2014/main" id="{6398DCAC-BA49-406A-A62C-F6ACD6F09EDD}"/>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9" name="Freeform 1013">
              <a:extLst>
                <a:ext uri="{FF2B5EF4-FFF2-40B4-BE49-F238E27FC236}">
                  <a16:creationId xmlns:a16="http://schemas.microsoft.com/office/drawing/2014/main" id="{15282B46-A721-4DDA-B37C-8E5A73482A95}"/>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0" name="Freeform 1014">
              <a:extLst>
                <a:ext uri="{FF2B5EF4-FFF2-40B4-BE49-F238E27FC236}">
                  <a16:creationId xmlns:a16="http://schemas.microsoft.com/office/drawing/2014/main" id="{C3C565F8-2C24-4B7B-A759-92D6C1FB4C48}"/>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71" name="Group 1015">
              <a:extLst>
                <a:ext uri="{FF2B5EF4-FFF2-40B4-BE49-F238E27FC236}">
                  <a16:creationId xmlns:a16="http://schemas.microsoft.com/office/drawing/2014/main" id="{53359A7A-0C59-496F-9ABE-FAEEC3D1191C}"/>
                </a:ext>
              </a:extLst>
            </p:cNvPr>
            <p:cNvGrpSpPr>
              <a:grpSpLocks/>
            </p:cNvGrpSpPr>
            <p:nvPr/>
          </p:nvGrpSpPr>
          <p:grpSpPr bwMode="auto">
            <a:xfrm>
              <a:off x="5464285" y="2358039"/>
              <a:ext cx="98740" cy="36846"/>
              <a:chOff x="1740" y="2642"/>
              <a:chExt cx="752" cy="327"/>
            </a:xfrm>
          </p:grpSpPr>
          <p:sp>
            <p:nvSpPr>
              <p:cNvPr id="1856" name="Freeform 1016">
                <a:extLst>
                  <a:ext uri="{FF2B5EF4-FFF2-40B4-BE49-F238E27FC236}">
                    <a16:creationId xmlns:a16="http://schemas.microsoft.com/office/drawing/2014/main" id="{E599A39D-0C32-4C51-A776-93D788BA0FC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7" name="Freeform 1017">
                <a:extLst>
                  <a:ext uri="{FF2B5EF4-FFF2-40B4-BE49-F238E27FC236}">
                    <a16:creationId xmlns:a16="http://schemas.microsoft.com/office/drawing/2014/main" id="{1CD6A4F5-6721-4BD9-9039-4B20B388C89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8" name="Freeform 1018">
                <a:extLst>
                  <a:ext uri="{FF2B5EF4-FFF2-40B4-BE49-F238E27FC236}">
                    <a16:creationId xmlns:a16="http://schemas.microsoft.com/office/drawing/2014/main" id="{0DE83EF8-54B7-49BA-BD5C-E2E43397731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9" name="Freeform 1019">
                <a:extLst>
                  <a:ext uri="{FF2B5EF4-FFF2-40B4-BE49-F238E27FC236}">
                    <a16:creationId xmlns:a16="http://schemas.microsoft.com/office/drawing/2014/main" id="{A06AD0CE-F475-4B74-9472-1CFA4C43D7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0" name="Freeform 1020">
                <a:extLst>
                  <a:ext uri="{FF2B5EF4-FFF2-40B4-BE49-F238E27FC236}">
                    <a16:creationId xmlns:a16="http://schemas.microsoft.com/office/drawing/2014/main" id="{8F249819-8A72-4BB8-B882-30DBF3FAA92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1" name="Freeform 1021">
                <a:extLst>
                  <a:ext uri="{FF2B5EF4-FFF2-40B4-BE49-F238E27FC236}">
                    <a16:creationId xmlns:a16="http://schemas.microsoft.com/office/drawing/2014/main" id="{CE765573-D69A-4FB9-B7AC-B1ACB8E928F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72" name="Freeform 1022">
              <a:extLst>
                <a:ext uri="{FF2B5EF4-FFF2-40B4-BE49-F238E27FC236}">
                  <a16:creationId xmlns:a16="http://schemas.microsoft.com/office/drawing/2014/main" id="{90DA6BE2-9B06-4A5D-BD2D-BBAE9224AADB}"/>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3" name="Freeform 1023">
              <a:extLst>
                <a:ext uri="{FF2B5EF4-FFF2-40B4-BE49-F238E27FC236}">
                  <a16:creationId xmlns:a16="http://schemas.microsoft.com/office/drawing/2014/main" id="{E1AC8176-6AC7-4E94-91F2-35DECDC262F4}"/>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4" name="Freeform 1024">
              <a:extLst>
                <a:ext uri="{FF2B5EF4-FFF2-40B4-BE49-F238E27FC236}">
                  <a16:creationId xmlns:a16="http://schemas.microsoft.com/office/drawing/2014/main" id="{B0B54F86-079C-4312-9F40-5E369B8E2EBC}"/>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5" name="Freeform 1025">
              <a:extLst>
                <a:ext uri="{FF2B5EF4-FFF2-40B4-BE49-F238E27FC236}">
                  <a16:creationId xmlns:a16="http://schemas.microsoft.com/office/drawing/2014/main" id="{9856671B-127F-4D9D-89B0-C6F649298E86}"/>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6" name="Freeform 1026">
              <a:extLst>
                <a:ext uri="{FF2B5EF4-FFF2-40B4-BE49-F238E27FC236}">
                  <a16:creationId xmlns:a16="http://schemas.microsoft.com/office/drawing/2014/main" id="{BAD188EE-3FBA-4D92-8ED4-B3B23743BF6F}"/>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7" name="Freeform 1027">
              <a:extLst>
                <a:ext uri="{FF2B5EF4-FFF2-40B4-BE49-F238E27FC236}">
                  <a16:creationId xmlns:a16="http://schemas.microsoft.com/office/drawing/2014/main" id="{2D33A04E-A992-4573-AAFF-A75E94B32BD4}"/>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1478" name="Picture 1030" descr="laptop_keyboard">
              <a:extLst>
                <a:ext uri="{FF2B5EF4-FFF2-40B4-BE49-F238E27FC236}">
                  <a16:creationId xmlns:a16="http://schemas.microsoft.com/office/drawing/2014/main" id="{B243D098-56A5-4267-9402-07DD397699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9" name="Freeform 1031">
              <a:extLst>
                <a:ext uri="{FF2B5EF4-FFF2-40B4-BE49-F238E27FC236}">
                  <a16:creationId xmlns:a16="http://schemas.microsoft.com/office/drawing/2014/main" id="{A41F1B13-B38E-465F-8DE8-90CA0C9A98F3}"/>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80" name="Picture 1032" descr="screen">
              <a:extLst>
                <a:ext uri="{FF2B5EF4-FFF2-40B4-BE49-F238E27FC236}">
                  <a16:creationId xmlns:a16="http://schemas.microsoft.com/office/drawing/2014/main" id="{480AF331-4811-4012-816F-193C589744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1" name="Freeform 1033">
              <a:extLst>
                <a:ext uri="{FF2B5EF4-FFF2-40B4-BE49-F238E27FC236}">
                  <a16:creationId xmlns:a16="http://schemas.microsoft.com/office/drawing/2014/main" id="{4B98B22A-74FB-4FD4-9BB0-1CE936DBA36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2" name="Freeform 1034">
              <a:extLst>
                <a:ext uri="{FF2B5EF4-FFF2-40B4-BE49-F238E27FC236}">
                  <a16:creationId xmlns:a16="http://schemas.microsoft.com/office/drawing/2014/main" id="{9B99792C-A6E6-4F2B-89E4-8D668046FA3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3" name="Freeform 1035">
              <a:extLst>
                <a:ext uri="{FF2B5EF4-FFF2-40B4-BE49-F238E27FC236}">
                  <a16:creationId xmlns:a16="http://schemas.microsoft.com/office/drawing/2014/main" id="{7E2E6DC5-4C89-4FA5-8C85-29B6BB346617}"/>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4" name="Freeform 1036">
              <a:extLst>
                <a:ext uri="{FF2B5EF4-FFF2-40B4-BE49-F238E27FC236}">
                  <a16:creationId xmlns:a16="http://schemas.microsoft.com/office/drawing/2014/main" id="{D57C72E0-234B-41C2-9B13-C30CDA271C1F}"/>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5" name="Freeform 1037">
              <a:extLst>
                <a:ext uri="{FF2B5EF4-FFF2-40B4-BE49-F238E27FC236}">
                  <a16:creationId xmlns:a16="http://schemas.microsoft.com/office/drawing/2014/main" id="{2397803E-8899-495F-9E45-D6F2B0935CAC}"/>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6" name="Freeform 1038">
              <a:extLst>
                <a:ext uri="{FF2B5EF4-FFF2-40B4-BE49-F238E27FC236}">
                  <a16:creationId xmlns:a16="http://schemas.microsoft.com/office/drawing/2014/main" id="{44D655BA-051D-42BE-B1A1-28C301620E87}"/>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87" name="Group 1039">
              <a:extLst>
                <a:ext uri="{FF2B5EF4-FFF2-40B4-BE49-F238E27FC236}">
                  <a16:creationId xmlns:a16="http://schemas.microsoft.com/office/drawing/2014/main" id="{E8931FAA-04B5-4C58-923A-46CA0157EEBA}"/>
                </a:ext>
              </a:extLst>
            </p:cNvPr>
            <p:cNvGrpSpPr>
              <a:grpSpLocks/>
            </p:cNvGrpSpPr>
            <p:nvPr/>
          </p:nvGrpSpPr>
          <p:grpSpPr bwMode="auto">
            <a:xfrm>
              <a:off x="7019925" y="5800725"/>
              <a:ext cx="87313" cy="38100"/>
              <a:chOff x="1740" y="2642"/>
              <a:chExt cx="752" cy="327"/>
            </a:xfrm>
          </p:grpSpPr>
          <p:sp>
            <p:nvSpPr>
              <p:cNvPr id="1850" name="Freeform 1040">
                <a:extLst>
                  <a:ext uri="{FF2B5EF4-FFF2-40B4-BE49-F238E27FC236}">
                    <a16:creationId xmlns:a16="http://schemas.microsoft.com/office/drawing/2014/main" id="{608A4418-70EC-4180-B2BF-6E2922CE838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1" name="Freeform 1041">
                <a:extLst>
                  <a:ext uri="{FF2B5EF4-FFF2-40B4-BE49-F238E27FC236}">
                    <a16:creationId xmlns:a16="http://schemas.microsoft.com/office/drawing/2014/main" id="{719782BA-36C6-4CF1-A13D-CA724D82DE0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2" name="Freeform 1042">
                <a:extLst>
                  <a:ext uri="{FF2B5EF4-FFF2-40B4-BE49-F238E27FC236}">
                    <a16:creationId xmlns:a16="http://schemas.microsoft.com/office/drawing/2014/main" id="{EFABB41D-25B2-4B5E-8B27-C6A15A5647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3" name="Freeform 1043">
                <a:extLst>
                  <a:ext uri="{FF2B5EF4-FFF2-40B4-BE49-F238E27FC236}">
                    <a16:creationId xmlns:a16="http://schemas.microsoft.com/office/drawing/2014/main" id="{51F1639C-5EF1-4961-B67B-3E1A4C31433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4" name="Freeform 1044">
                <a:extLst>
                  <a:ext uri="{FF2B5EF4-FFF2-40B4-BE49-F238E27FC236}">
                    <a16:creationId xmlns:a16="http://schemas.microsoft.com/office/drawing/2014/main" id="{664C346D-B99E-4D1E-A6DC-1675B3BA7A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5" name="Freeform 1045">
                <a:extLst>
                  <a:ext uri="{FF2B5EF4-FFF2-40B4-BE49-F238E27FC236}">
                    <a16:creationId xmlns:a16="http://schemas.microsoft.com/office/drawing/2014/main" id="{9E7686D3-F708-494D-89B5-FB2BC8D2F2F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88" name="Freeform 1046">
              <a:extLst>
                <a:ext uri="{FF2B5EF4-FFF2-40B4-BE49-F238E27FC236}">
                  <a16:creationId xmlns:a16="http://schemas.microsoft.com/office/drawing/2014/main" id="{7C1E6784-10BA-4AAE-AD18-DCAEDA559E4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9" name="Freeform 1047">
              <a:extLst>
                <a:ext uri="{FF2B5EF4-FFF2-40B4-BE49-F238E27FC236}">
                  <a16:creationId xmlns:a16="http://schemas.microsoft.com/office/drawing/2014/main" id="{85E806F4-F537-4647-89A5-FD44F9D9421C}"/>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0" name="Freeform 1048">
              <a:extLst>
                <a:ext uri="{FF2B5EF4-FFF2-40B4-BE49-F238E27FC236}">
                  <a16:creationId xmlns:a16="http://schemas.microsoft.com/office/drawing/2014/main" id="{2560F3BA-DFB2-4477-9043-9AC7E6372AEE}"/>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1" name="Freeform 1049">
              <a:extLst>
                <a:ext uri="{FF2B5EF4-FFF2-40B4-BE49-F238E27FC236}">
                  <a16:creationId xmlns:a16="http://schemas.microsoft.com/office/drawing/2014/main" id="{A654DE1D-56B8-49A2-A116-6ECE044271EA}"/>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2" name="Freeform 1050">
              <a:extLst>
                <a:ext uri="{FF2B5EF4-FFF2-40B4-BE49-F238E27FC236}">
                  <a16:creationId xmlns:a16="http://schemas.microsoft.com/office/drawing/2014/main" id="{71230546-399A-4BCB-BD24-3C0575A099E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3" name="Freeform 1051">
              <a:extLst>
                <a:ext uri="{FF2B5EF4-FFF2-40B4-BE49-F238E27FC236}">
                  <a16:creationId xmlns:a16="http://schemas.microsoft.com/office/drawing/2014/main" id="{C90927CA-DF68-4405-A8B3-0BA5597D61C7}"/>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94" name="Group 2">
              <a:extLst>
                <a:ext uri="{FF2B5EF4-FFF2-40B4-BE49-F238E27FC236}">
                  <a16:creationId xmlns:a16="http://schemas.microsoft.com/office/drawing/2014/main" id="{6900B49C-BD74-45EC-86F6-AD4FF45F73E3}"/>
                </a:ext>
              </a:extLst>
            </p:cNvPr>
            <p:cNvGrpSpPr>
              <a:grpSpLocks/>
            </p:cNvGrpSpPr>
            <p:nvPr/>
          </p:nvGrpSpPr>
          <p:grpSpPr bwMode="auto">
            <a:xfrm>
              <a:off x="5607050" y="3182938"/>
              <a:ext cx="317500" cy="246062"/>
              <a:chOff x="5581650" y="3128963"/>
              <a:chExt cx="423863" cy="320675"/>
            </a:xfrm>
          </p:grpSpPr>
          <p:pic>
            <p:nvPicPr>
              <p:cNvPr id="1828" name="Picture 1054" descr="laptop_keyboard">
                <a:extLst>
                  <a:ext uri="{FF2B5EF4-FFF2-40B4-BE49-F238E27FC236}">
                    <a16:creationId xmlns:a16="http://schemas.microsoft.com/office/drawing/2014/main" id="{55ADC539-7AD3-4F4A-B89A-542506CF8A9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9" name="Freeform 1055">
                <a:extLst>
                  <a:ext uri="{FF2B5EF4-FFF2-40B4-BE49-F238E27FC236}">
                    <a16:creationId xmlns:a16="http://schemas.microsoft.com/office/drawing/2014/main" id="{D5A0AD64-763B-4E72-B0D6-A8FA30874947}"/>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830" name="Picture 1056" descr="screen">
                <a:extLst>
                  <a:ext uri="{FF2B5EF4-FFF2-40B4-BE49-F238E27FC236}">
                    <a16:creationId xmlns:a16="http://schemas.microsoft.com/office/drawing/2014/main" id="{DF3A472E-287B-4EFD-AAF6-C8B8ACE03C4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1" name="Freeform 1057">
                <a:extLst>
                  <a:ext uri="{FF2B5EF4-FFF2-40B4-BE49-F238E27FC236}">
                    <a16:creationId xmlns:a16="http://schemas.microsoft.com/office/drawing/2014/main" id="{94C6DCE5-0E0D-492F-9D45-275B77B02C7E}"/>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2" name="Freeform 1058">
                <a:extLst>
                  <a:ext uri="{FF2B5EF4-FFF2-40B4-BE49-F238E27FC236}">
                    <a16:creationId xmlns:a16="http://schemas.microsoft.com/office/drawing/2014/main" id="{FA866A7F-0773-425E-BD25-9BE641C508E1}"/>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3" name="Freeform 1059">
                <a:extLst>
                  <a:ext uri="{FF2B5EF4-FFF2-40B4-BE49-F238E27FC236}">
                    <a16:creationId xmlns:a16="http://schemas.microsoft.com/office/drawing/2014/main" id="{14584781-B621-4B1A-B485-447BD6F10F17}"/>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4" name="Freeform 1060">
                <a:extLst>
                  <a:ext uri="{FF2B5EF4-FFF2-40B4-BE49-F238E27FC236}">
                    <a16:creationId xmlns:a16="http://schemas.microsoft.com/office/drawing/2014/main" id="{07992A31-E0C4-4BAB-AFE6-E98C7305ED91}"/>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5" name="Freeform 1061">
                <a:extLst>
                  <a:ext uri="{FF2B5EF4-FFF2-40B4-BE49-F238E27FC236}">
                    <a16:creationId xmlns:a16="http://schemas.microsoft.com/office/drawing/2014/main" id="{B09CEEE6-98C0-4D41-80BC-7C90834CDF84}"/>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6" name="Freeform 1062">
                <a:extLst>
                  <a:ext uri="{FF2B5EF4-FFF2-40B4-BE49-F238E27FC236}">
                    <a16:creationId xmlns:a16="http://schemas.microsoft.com/office/drawing/2014/main" id="{892AD8A1-81D4-4B2F-A37C-1E461C87515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37" name="Group 1063">
                <a:extLst>
                  <a:ext uri="{FF2B5EF4-FFF2-40B4-BE49-F238E27FC236}">
                    <a16:creationId xmlns:a16="http://schemas.microsoft.com/office/drawing/2014/main" id="{E541409D-FD4A-48B4-910E-A1363E8404BA}"/>
                  </a:ext>
                </a:extLst>
              </p:cNvPr>
              <p:cNvGrpSpPr>
                <a:grpSpLocks/>
              </p:cNvGrpSpPr>
              <p:nvPr/>
            </p:nvGrpSpPr>
            <p:grpSpPr bwMode="auto">
              <a:xfrm>
                <a:off x="5695950" y="3355975"/>
                <a:ext cx="80963" cy="38100"/>
                <a:chOff x="1740" y="2642"/>
                <a:chExt cx="752" cy="327"/>
              </a:xfrm>
            </p:grpSpPr>
            <p:sp>
              <p:nvSpPr>
                <p:cNvPr id="1844" name="Freeform 1064">
                  <a:extLst>
                    <a:ext uri="{FF2B5EF4-FFF2-40B4-BE49-F238E27FC236}">
                      <a16:creationId xmlns:a16="http://schemas.microsoft.com/office/drawing/2014/main" id="{7D70A39A-9634-4BC7-B637-C7D8868A98D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5" name="Freeform 1065">
                  <a:extLst>
                    <a:ext uri="{FF2B5EF4-FFF2-40B4-BE49-F238E27FC236}">
                      <a16:creationId xmlns:a16="http://schemas.microsoft.com/office/drawing/2014/main" id="{72D8E1F3-04B3-41E3-B972-F1935726E48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6" name="Freeform 1066">
                  <a:extLst>
                    <a:ext uri="{FF2B5EF4-FFF2-40B4-BE49-F238E27FC236}">
                      <a16:creationId xmlns:a16="http://schemas.microsoft.com/office/drawing/2014/main" id="{5DFFBB69-9B37-46BC-AD27-7E51075471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7" name="Freeform 1067">
                  <a:extLst>
                    <a:ext uri="{FF2B5EF4-FFF2-40B4-BE49-F238E27FC236}">
                      <a16:creationId xmlns:a16="http://schemas.microsoft.com/office/drawing/2014/main" id="{04D5E8B5-5E98-494A-AB9C-765E426088B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8" name="Freeform 1068">
                  <a:extLst>
                    <a:ext uri="{FF2B5EF4-FFF2-40B4-BE49-F238E27FC236}">
                      <a16:creationId xmlns:a16="http://schemas.microsoft.com/office/drawing/2014/main" id="{258D58D3-05DB-4613-A15E-09D2757524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9" name="Freeform 1069">
                  <a:extLst>
                    <a:ext uri="{FF2B5EF4-FFF2-40B4-BE49-F238E27FC236}">
                      <a16:creationId xmlns:a16="http://schemas.microsoft.com/office/drawing/2014/main" id="{EC150A22-E289-40AD-B634-06B15DDB47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838" name="Freeform 1070">
                <a:extLst>
                  <a:ext uri="{FF2B5EF4-FFF2-40B4-BE49-F238E27FC236}">
                    <a16:creationId xmlns:a16="http://schemas.microsoft.com/office/drawing/2014/main" id="{5C3189DE-894A-42C7-ACE6-835CBBEDC38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9" name="Freeform 1071">
                <a:extLst>
                  <a:ext uri="{FF2B5EF4-FFF2-40B4-BE49-F238E27FC236}">
                    <a16:creationId xmlns:a16="http://schemas.microsoft.com/office/drawing/2014/main" id="{AA6C81B8-AB79-4B0E-B51C-4248FE7C1286}"/>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0" name="Freeform 1072">
                <a:extLst>
                  <a:ext uri="{FF2B5EF4-FFF2-40B4-BE49-F238E27FC236}">
                    <a16:creationId xmlns:a16="http://schemas.microsoft.com/office/drawing/2014/main" id="{D43D9752-0D4B-43A5-BAC3-834D59CE922C}"/>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1" name="Freeform 1073">
                <a:extLst>
                  <a:ext uri="{FF2B5EF4-FFF2-40B4-BE49-F238E27FC236}">
                    <a16:creationId xmlns:a16="http://schemas.microsoft.com/office/drawing/2014/main" id="{A161C034-6FF6-4DEE-8FB2-B21C340B9E42}"/>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2" name="Freeform 1074">
                <a:extLst>
                  <a:ext uri="{FF2B5EF4-FFF2-40B4-BE49-F238E27FC236}">
                    <a16:creationId xmlns:a16="http://schemas.microsoft.com/office/drawing/2014/main" id="{8321DE1A-DF8A-4301-A53A-CE74EF853276}"/>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3" name="Freeform 1075">
                <a:extLst>
                  <a:ext uri="{FF2B5EF4-FFF2-40B4-BE49-F238E27FC236}">
                    <a16:creationId xmlns:a16="http://schemas.microsoft.com/office/drawing/2014/main" id="{ED235E70-1B5C-481F-888E-769F4099D003}"/>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1495" name="Picture 1077" descr="desktop_computer_stylized_medium">
              <a:extLst>
                <a:ext uri="{FF2B5EF4-FFF2-40B4-BE49-F238E27FC236}">
                  <a16:creationId xmlns:a16="http://schemas.microsoft.com/office/drawing/2014/main" id="{54BE1C44-5A39-4A70-AE23-3DA16EE1D58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6" name="Freeform 1078">
              <a:extLst>
                <a:ext uri="{FF2B5EF4-FFF2-40B4-BE49-F238E27FC236}">
                  <a16:creationId xmlns:a16="http://schemas.microsoft.com/office/drawing/2014/main" id="{27888E91-F8B7-4072-997E-455B21762951}"/>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1497" name="Picture 1081" descr="laptop_keyboard">
              <a:extLst>
                <a:ext uri="{FF2B5EF4-FFF2-40B4-BE49-F238E27FC236}">
                  <a16:creationId xmlns:a16="http://schemas.microsoft.com/office/drawing/2014/main" id="{798A8A27-DFB2-4AC1-8D14-5C86274608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8" name="Freeform 1082">
              <a:extLst>
                <a:ext uri="{FF2B5EF4-FFF2-40B4-BE49-F238E27FC236}">
                  <a16:creationId xmlns:a16="http://schemas.microsoft.com/office/drawing/2014/main" id="{EEAEECAA-5F0D-4D3D-8589-EC8E119AE69A}"/>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99" name="Picture 1083" descr="screen">
              <a:extLst>
                <a:ext uri="{FF2B5EF4-FFF2-40B4-BE49-F238E27FC236}">
                  <a16:creationId xmlns:a16="http://schemas.microsoft.com/office/drawing/2014/main" id="{BBC0284B-8789-4E9F-9CEF-721B90026BE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0" name="Freeform 1084">
              <a:extLst>
                <a:ext uri="{FF2B5EF4-FFF2-40B4-BE49-F238E27FC236}">
                  <a16:creationId xmlns:a16="http://schemas.microsoft.com/office/drawing/2014/main" id="{C3A26CB3-4DD7-4CBC-A5D0-51B81CD949F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1" name="Freeform 1085">
              <a:extLst>
                <a:ext uri="{FF2B5EF4-FFF2-40B4-BE49-F238E27FC236}">
                  <a16:creationId xmlns:a16="http://schemas.microsoft.com/office/drawing/2014/main" id="{9ED9B7EE-2ABD-4653-A1C4-274BB624BB3E}"/>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2" name="Freeform 1086">
              <a:extLst>
                <a:ext uri="{FF2B5EF4-FFF2-40B4-BE49-F238E27FC236}">
                  <a16:creationId xmlns:a16="http://schemas.microsoft.com/office/drawing/2014/main" id="{0483FBFC-0850-4093-83BC-FCEC2B6D088F}"/>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3" name="Freeform 1087">
              <a:extLst>
                <a:ext uri="{FF2B5EF4-FFF2-40B4-BE49-F238E27FC236}">
                  <a16:creationId xmlns:a16="http://schemas.microsoft.com/office/drawing/2014/main" id="{21CA925F-A66C-42B8-AEAF-1571D5458EF6}"/>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4" name="Freeform 1088">
              <a:extLst>
                <a:ext uri="{FF2B5EF4-FFF2-40B4-BE49-F238E27FC236}">
                  <a16:creationId xmlns:a16="http://schemas.microsoft.com/office/drawing/2014/main" id="{2517297A-2312-4CD1-B165-C6E7E88D2D8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5" name="Freeform 1089">
              <a:extLst>
                <a:ext uri="{FF2B5EF4-FFF2-40B4-BE49-F238E27FC236}">
                  <a16:creationId xmlns:a16="http://schemas.microsoft.com/office/drawing/2014/main" id="{2C827D80-0FD8-40AF-98F8-0C1782E8E500}"/>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06" name="Group 1090">
              <a:extLst>
                <a:ext uri="{FF2B5EF4-FFF2-40B4-BE49-F238E27FC236}">
                  <a16:creationId xmlns:a16="http://schemas.microsoft.com/office/drawing/2014/main" id="{65A25EAB-6B71-4FA9-8F46-2EE72B53012F}"/>
                </a:ext>
              </a:extLst>
            </p:cNvPr>
            <p:cNvGrpSpPr>
              <a:grpSpLocks/>
            </p:cNvGrpSpPr>
            <p:nvPr/>
          </p:nvGrpSpPr>
          <p:grpSpPr bwMode="auto">
            <a:xfrm>
              <a:off x="7451725" y="5737225"/>
              <a:ext cx="87313" cy="38100"/>
              <a:chOff x="1740" y="2642"/>
              <a:chExt cx="752" cy="327"/>
            </a:xfrm>
          </p:grpSpPr>
          <p:sp>
            <p:nvSpPr>
              <p:cNvPr id="1822" name="Freeform 1091">
                <a:extLst>
                  <a:ext uri="{FF2B5EF4-FFF2-40B4-BE49-F238E27FC236}">
                    <a16:creationId xmlns:a16="http://schemas.microsoft.com/office/drawing/2014/main" id="{5744D1C9-14FC-48F5-A709-4FD4101C76A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3" name="Freeform 1092">
                <a:extLst>
                  <a:ext uri="{FF2B5EF4-FFF2-40B4-BE49-F238E27FC236}">
                    <a16:creationId xmlns:a16="http://schemas.microsoft.com/office/drawing/2014/main" id="{5D017695-072B-4D76-BA2D-D9E6B39A15A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4" name="Freeform 1093">
                <a:extLst>
                  <a:ext uri="{FF2B5EF4-FFF2-40B4-BE49-F238E27FC236}">
                    <a16:creationId xmlns:a16="http://schemas.microsoft.com/office/drawing/2014/main" id="{EA66B348-C58E-43A8-BF32-8B41DCC2E70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5" name="Freeform 1094">
                <a:extLst>
                  <a:ext uri="{FF2B5EF4-FFF2-40B4-BE49-F238E27FC236}">
                    <a16:creationId xmlns:a16="http://schemas.microsoft.com/office/drawing/2014/main" id="{8302593B-AC02-467C-8B5F-F381F88ADE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6" name="Freeform 1095">
                <a:extLst>
                  <a:ext uri="{FF2B5EF4-FFF2-40B4-BE49-F238E27FC236}">
                    <a16:creationId xmlns:a16="http://schemas.microsoft.com/office/drawing/2014/main" id="{9FE2BF69-CCF6-4E17-8F55-C7C9E721236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7" name="Freeform 1096">
                <a:extLst>
                  <a:ext uri="{FF2B5EF4-FFF2-40B4-BE49-F238E27FC236}">
                    <a16:creationId xmlns:a16="http://schemas.microsoft.com/office/drawing/2014/main" id="{FE0D2957-CD05-4D6B-BD72-AD5B57DB945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507" name="Freeform 1097">
              <a:extLst>
                <a:ext uri="{FF2B5EF4-FFF2-40B4-BE49-F238E27FC236}">
                  <a16:creationId xmlns:a16="http://schemas.microsoft.com/office/drawing/2014/main" id="{292801E6-2AF7-4AEA-A8A4-459B2719450F}"/>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8" name="Freeform 1098">
              <a:extLst>
                <a:ext uri="{FF2B5EF4-FFF2-40B4-BE49-F238E27FC236}">
                  <a16:creationId xmlns:a16="http://schemas.microsoft.com/office/drawing/2014/main" id="{AADB516C-A75A-413A-B2D3-B5EBCFDD4878}"/>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9" name="Freeform 1099">
              <a:extLst>
                <a:ext uri="{FF2B5EF4-FFF2-40B4-BE49-F238E27FC236}">
                  <a16:creationId xmlns:a16="http://schemas.microsoft.com/office/drawing/2014/main" id="{41A8735B-4B65-485D-9445-50A9E9FE9A3E}"/>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0" name="Freeform 1100">
              <a:extLst>
                <a:ext uri="{FF2B5EF4-FFF2-40B4-BE49-F238E27FC236}">
                  <a16:creationId xmlns:a16="http://schemas.microsoft.com/office/drawing/2014/main" id="{2B9EA192-D57D-4BAC-BA88-8A5B32C4E32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1" name="Freeform 1101">
              <a:extLst>
                <a:ext uri="{FF2B5EF4-FFF2-40B4-BE49-F238E27FC236}">
                  <a16:creationId xmlns:a16="http://schemas.microsoft.com/office/drawing/2014/main" id="{E48A51B6-5701-4168-A794-373D4D0A445A}"/>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2" name="Freeform 1102">
              <a:extLst>
                <a:ext uri="{FF2B5EF4-FFF2-40B4-BE49-F238E27FC236}">
                  <a16:creationId xmlns:a16="http://schemas.microsoft.com/office/drawing/2014/main" id="{92C8DC5D-DA9F-4864-B018-9A49269DB370}"/>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13" name="Group 1103">
              <a:extLst>
                <a:ext uri="{FF2B5EF4-FFF2-40B4-BE49-F238E27FC236}">
                  <a16:creationId xmlns:a16="http://schemas.microsoft.com/office/drawing/2014/main" id="{8F10BED1-7F1F-4983-830A-DCE15B62AB04}"/>
                </a:ext>
              </a:extLst>
            </p:cNvPr>
            <p:cNvGrpSpPr>
              <a:grpSpLocks/>
            </p:cNvGrpSpPr>
            <p:nvPr/>
          </p:nvGrpSpPr>
          <p:grpSpPr bwMode="auto">
            <a:xfrm>
              <a:off x="6351588" y="2493963"/>
              <a:ext cx="390525" cy="169862"/>
              <a:chOff x="4650" y="1129"/>
              <a:chExt cx="246" cy="95"/>
            </a:xfrm>
          </p:grpSpPr>
          <p:sp>
            <p:nvSpPr>
              <p:cNvPr id="1814" name="Oval 407">
                <a:extLst>
                  <a:ext uri="{FF2B5EF4-FFF2-40B4-BE49-F238E27FC236}">
                    <a16:creationId xmlns:a16="http://schemas.microsoft.com/office/drawing/2014/main" id="{5C633DF6-639D-4BB5-91AC-6E543190265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15" name="Rectangle 410">
                <a:extLst>
                  <a:ext uri="{FF2B5EF4-FFF2-40B4-BE49-F238E27FC236}">
                    <a16:creationId xmlns:a16="http://schemas.microsoft.com/office/drawing/2014/main" id="{DFE8774C-7F8E-4D1F-AA02-18C8F330DAA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16" name="Oval 411">
                <a:extLst>
                  <a:ext uri="{FF2B5EF4-FFF2-40B4-BE49-F238E27FC236}">
                    <a16:creationId xmlns:a16="http://schemas.microsoft.com/office/drawing/2014/main" id="{4DD52193-3584-4807-816D-24191DC9017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17" name="Group 1107">
                <a:extLst>
                  <a:ext uri="{FF2B5EF4-FFF2-40B4-BE49-F238E27FC236}">
                    <a16:creationId xmlns:a16="http://schemas.microsoft.com/office/drawing/2014/main" id="{8EB50316-0559-4737-BCC6-0A4CC0596509}"/>
                  </a:ext>
                </a:extLst>
              </p:cNvPr>
              <p:cNvGrpSpPr>
                <a:grpSpLocks/>
              </p:cNvGrpSpPr>
              <p:nvPr/>
            </p:nvGrpSpPr>
            <p:grpSpPr bwMode="auto">
              <a:xfrm>
                <a:off x="4699" y="1145"/>
                <a:ext cx="138" cy="29"/>
                <a:chOff x="2468" y="1332"/>
                <a:chExt cx="310" cy="60"/>
              </a:xfrm>
            </p:grpSpPr>
            <p:sp>
              <p:nvSpPr>
                <p:cNvPr id="1820" name="Freeform 1108">
                  <a:extLst>
                    <a:ext uri="{FF2B5EF4-FFF2-40B4-BE49-F238E27FC236}">
                      <a16:creationId xmlns:a16="http://schemas.microsoft.com/office/drawing/2014/main" id="{C5E8F14B-0FAC-4A45-ADB9-1CEF089420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21" name="Freeform 1109">
                  <a:extLst>
                    <a:ext uri="{FF2B5EF4-FFF2-40B4-BE49-F238E27FC236}">
                      <a16:creationId xmlns:a16="http://schemas.microsoft.com/office/drawing/2014/main" id="{397EE3A5-0090-4D87-B163-1E3267144FF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8" name="Line 1110">
                <a:extLst>
                  <a:ext uri="{FF2B5EF4-FFF2-40B4-BE49-F238E27FC236}">
                    <a16:creationId xmlns:a16="http://schemas.microsoft.com/office/drawing/2014/main" id="{0122D325-7E7B-46FD-B3B8-BF56256D9D4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9" name="Line 1111">
                <a:extLst>
                  <a:ext uri="{FF2B5EF4-FFF2-40B4-BE49-F238E27FC236}">
                    <a16:creationId xmlns:a16="http://schemas.microsoft.com/office/drawing/2014/main" id="{CED76E5F-2EF0-4B83-BF5B-5FCFC87DF06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4" name="Group 1112">
              <a:extLst>
                <a:ext uri="{FF2B5EF4-FFF2-40B4-BE49-F238E27FC236}">
                  <a16:creationId xmlns:a16="http://schemas.microsoft.com/office/drawing/2014/main" id="{6EA42B8B-FD19-46E1-A511-094EA85470FC}"/>
                </a:ext>
              </a:extLst>
            </p:cNvPr>
            <p:cNvGrpSpPr>
              <a:grpSpLocks/>
            </p:cNvGrpSpPr>
            <p:nvPr/>
          </p:nvGrpSpPr>
          <p:grpSpPr bwMode="auto">
            <a:xfrm>
              <a:off x="6051550" y="3641725"/>
              <a:ext cx="390525" cy="169863"/>
              <a:chOff x="4650" y="1129"/>
              <a:chExt cx="246" cy="95"/>
            </a:xfrm>
          </p:grpSpPr>
          <p:sp>
            <p:nvSpPr>
              <p:cNvPr id="1806" name="Oval 407">
                <a:extLst>
                  <a:ext uri="{FF2B5EF4-FFF2-40B4-BE49-F238E27FC236}">
                    <a16:creationId xmlns:a16="http://schemas.microsoft.com/office/drawing/2014/main" id="{5D8E534C-A3AB-4726-9D33-A54B3C6FA5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07" name="Rectangle 410">
                <a:extLst>
                  <a:ext uri="{FF2B5EF4-FFF2-40B4-BE49-F238E27FC236}">
                    <a16:creationId xmlns:a16="http://schemas.microsoft.com/office/drawing/2014/main" id="{A91ECAF4-969A-4160-A85F-2B312145D20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8" name="Oval 411">
                <a:extLst>
                  <a:ext uri="{FF2B5EF4-FFF2-40B4-BE49-F238E27FC236}">
                    <a16:creationId xmlns:a16="http://schemas.microsoft.com/office/drawing/2014/main" id="{0284DA7D-4FE8-4184-94F7-EE4371CD56B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9" name="Group 1116">
                <a:extLst>
                  <a:ext uri="{FF2B5EF4-FFF2-40B4-BE49-F238E27FC236}">
                    <a16:creationId xmlns:a16="http://schemas.microsoft.com/office/drawing/2014/main" id="{159859F6-4153-4AD7-A25D-04AB80F1790F}"/>
                  </a:ext>
                </a:extLst>
              </p:cNvPr>
              <p:cNvGrpSpPr>
                <a:grpSpLocks/>
              </p:cNvGrpSpPr>
              <p:nvPr/>
            </p:nvGrpSpPr>
            <p:grpSpPr bwMode="auto">
              <a:xfrm>
                <a:off x="4699" y="1145"/>
                <a:ext cx="138" cy="29"/>
                <a:chOff x="2468" y="1332"/>
                <a:chExt cx="310" cy="60"/>
              </a:xfrm>
            </p:grpSpPr>
            <p:sp>
              <p:nvSpPr>
                <p:cNvPr id="1812" name="Freeform 1117">
                  <a:extLst>
                    <a:ext uri="{FF2B5EF4-FFF2-40B4-BE49-F238E27FC236}">
                      <a16:creationId xmlns:a16="http://schemas.microsoft.com/office/drawing/2014/main" id="{226734D9-F522-4634-BB47-0D96F86E63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13" name="Freeform 1118">
                  <a:extLst>
                    <a:ext uri="{FF2B5EF4-FFF2-40B4-BE49-F238E27FC236}">
                      <a16:creationId xmlns:a16="http://schemas.microsoft.com/office/drawing/2014/main" id="{7359A766-EB9F-4297-88CD-C5D1B8070F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0" name="Line 1119">
                <a:extLst>
                  <a:ext uri="{FF2B5EF4-FFF2-40B4-BE49-F238E27FC236}">
                    <a16:creationId xmlns:a16="http://schemas.microsoft.com/office/drawing/2014/main" id="{A63E096C-C0E0-446A-B1D6-11000A25154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1" name="Line 1120">
                <a:extLst>
                  <a:ext uri="{FF2B5EF4-FFF2-40B4-BE49-F238E27FC236}">
                    <a16:creationId xmlns:a16="http://schemas.microsoft.com/office/drawing/2014/main" id="{BAD9BE29-AC0C-458D-A63F-904F7AE13D5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5" name="Group 1121">
              <a:extLst>
                <a:ext uri="{FF2B5EF4-FFF2-40B4-BE49-F238E27FC236}">
                  <a16:creationId xmlns:a16="http://schemas.microsoft.com/office/drawing/2014/main" id="{1CB63A39-F129-491E-945D-E5DA73512AAD}"/>
                </a:ext>
              </a:extLst>
            </p:cNvPr>
            <p:cNvGrpSpPr>
              <a:grpSpLocks/>
            </p:cNvGrpSpPr>
            <p:nvPr/>
          </p:nvGrpSpPr>
          <p:grpSpPr bwMode="auto">
            <a:xfrm>
              <a:off x="6248400" y="4852988"/>
              <a:ext cx="617538" cy="247650"/>
              <a:chOff x="2356" y="1300"/>
              <a:chExt cx="555" cy="194"/>
            </a:xfrm>
          </p:grpSpPr>
          <p:sp>
            <p:nvSpPr>
              <p:cNvPr id="1798" name="Oval 407">
                <a:extLst>
                  <a:ext uri="{FF2B5EF4-FFF2-40B4-BE49-F238E27FC236}">
                    <a16:creationId xmlns:a16="http://schemas.microsoft.com/office/drawing/2014/main" id="{54DC170F-1697-471A-93D5-58C21FE9195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9" name="Rectangle 410">
                <a:extLst>
                  <a:ext uri="{FF2B5EF4-FFF2-40B4-BE49-F238E27FC236}">
                    <a16:creationId xmlns:a16="http://schemas.microsoft.com/office/drawing/2014/main" id="{63684DA5-11B7-4BF7-9E97-3FFCA22B75C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0" name="Oval 411">
                <a:extLst>
                  <a:ext uri="{FF2B5EF4-FFF2-40B4-BE49-F238E27FC236}">
                    <a16:creationId xmlns:a16="http://schemas.microsoft.com/office/drawing/2014/main" id="{04010DA4-5B28-4874-A1C3-16C757EA8EC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1" name="Group 1125">
                <a:extLst>
                  <a:ext uri="{FF2B5EF4-FFF2-40B4-BE49-F238E27FC236}">
                    <a16:creationId xmlns:a16="http://schemas.microsoft.com/office/drawing/2014/main" id="{AF77AB93-E5AE-4F0A-94EA-EEDA36CB5415}"/>
                  </a:ext>
                </a:extLst>
              </p:cNvPr>
              <p:cNvGrpSpPr>
                <a:grpSpLocks/>
              </p:cNvGrpSpPr>
              <p:nvPr/>
            </p:nvGrpSpPr>
            <p:grpSpPr bwMode="auto">
              <a:xfrm>
                <a:off x="2468" y="1332"/>
                <a:ext cx="310" cy="60"/>
                <a:chOff x="2468" y="1332"/>
                <a:chExt cx="310" cy="60"/>
              </a:xfrm>
            </p:grpSpPr>
            <p:sp>
              <p:nvSpPr>
                <p:cNvPr id="1804" name="Freeform 1126">
                  <a:extLst>
                    <a:ext uri="{FF2B5EF4-FFF2-40B4-BE49-F238E27FC236}">
                      <a16:creationId xmlns:a16="http://schemas.microsoft.com/office/drawing/2014/main" id="{E0B7DC62-FC72-44E6-86D7-5A736399EF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05" name="Freeform 1127">
                  <a:extLst>
                    <a:ext uri="{FF2B5EF4-FFF2-40B4-BE49-F238E27FC236}">
                      <a16:creationId xmlns:a16="http://schemas.microsoft.com/office/drawing/2014/main" id="{9A00A10B-3D69-4539-AB29-58766E644AC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02" name="Line 1128">
                <a:extLst>
                  <a:ext uri="{FF2B5EF4-FFF2-40B4-BE49-F238E27FC236}">
                    <a16:creationId xmlns:a16="http://schemas.microsoft.com/office/drawing/2014/main" id="{1B578AB4-3A1B-485F-9853-32570D179D0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 name="Line 1129">
                <a:extLst>
                  <a:ext uri="{FF2B5EF4-FFF2-40B4-BE49-F238E27FC236}">
                    <a16:creationId xmlns:a16="http://schemas.microsoft.com/office/drawing/2014/main" id="{1A02E973-1F49-4986-8237-A3E8A84F357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6" name="Group 1130">
              <a:extLst>
                <a:ext uri="{FF2B5EF4-FFF2-40B4-BE49-F238E27FC236}">
                  <a16:creationId xmlns:a16="http://schemas.microsoft.com/office/drawing/2014/main" id="{87174205-7144-470C-8015-E76872DAC658}"/>
                </a:ext>
              </a:extLst>
            </p:cNvPr>
            <p:cNvGrpSpPr>
              <a:grpSpLocks/>
            </p:cNvGrpSpPr>
            <p:nvPr/>
          </p:nvGrpSpPr>
          <p:grpSpPr bwMode="auto">
            <a:xfrm>
              <a:off x="6969125" y="4510088"/>
              <a:ext cx="617538" cy="247650"/>
              <a:chOff x="2356" y="1300"/>
              <a:chExt cx="555" cy="194"/>
            </a:xfrm>
          </p:grpSpPr>
          <p:sp>
            <p:nvSpPr>
              <p:cNvPr id="1790" name="Oval 407">
                <a:extLst>
                  <a:ext uri="{FF2B5EF4-FFF2-40B4-BE49-F238E27FC236}">
                    <a16:creationId xmlns:a16="http://schemas.microsoft.com/office/drawing/2014/main" id="{D423ADBC-9895-43A2-B5E6-F609E072CBB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1" name="Rectangle 410">
                <a:extLst>
                  <a:ext uri="{FF2B5EF4-FFF2-40B4-BE49-F238E27FC236}">
                    <a16:creationId xmlns:a16="http://schemas.microsoft.com/office/drawing/2014/main" id="{FF35B592-781B-467D-9921-C95538B658D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92" name="Oval 411">
                <a:extLst>
                  <a:ext uri="{FF2B5EF4-FFF2-40B4-BE49-F238E27FC236}">
                    <a16:creationId xmlns:a16="http://schemas.microsoft.com/office/drawing/2014/main" id="{52A113FF-F9D6-4FC3-9DD0-9411185733E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93" name="Group 1134">
                <a:extLst>
                  <a:ext uri="{FF2B5EF4-FFF2-40B4-BE49-F238E27FC236}">
                    <a16:creationId xmlns:a16="http://schemas.microsoft.com/office/drawing/2014/main" id="{CA28667A-239D-4300-A2C5-C207F4F8D79E}"/>
                  </a:ext>
                </a:extLst>
              </p:cNvPr>
              <p:cNvGrpSpPr>
                <a:grpSpLocks/>
              </p:cNvGrpSpPr>
              <p:nvPr/>
            </p:nvGrpSpPr>
            <p:grpSpPr bwMode="auto">
              <a:xfrm>
                <a:off x="2468" y="1332"/>
                <a:ext cx="310" cy="60"/>
                <a:chOff x="2468" y="1332"/>
                <a:chExt cx="310" cy="60"/>
              </a:xfrm>
            </p:grpSpPr>
            <p:sp>
              <p:nvSpPr>
                <p:cNvPr id="1796" name="Freeform 1135">
                  <a:extLst>
                    <a:ext uri="{FF2B5EF4-FFF2-40B4-BE49-F238E27FC236}">
                      <a16:creationId xmlns:a16="http://schemas.microsoft.com/office/drawing/2014/main" id="{9FC947FD-B540-4876-BFBA-903F7312B9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97" name="Freeform 1136">
                  <a:extLst>
                    <a:ext uri="{FF2B5EF4-FFF2-40B4-BE49-F238E27FC236}">
                      <a16:creationId xmlns:a16="http://schemas.microsoft.com/office/drawing/2014/main" id="{338372C6-5DAD-4945-A3F6-07414FDBC9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94" name="Line 1137">
                <a:extLst>
                  <a:ext uri="{FF2B5EF4-FFF2-40B4-BE49-F238E27FC236}">
                    <a16:creationId xmlns:a16="http://schemas.microsoft.com/office/drawing/2014/main" id="{A652684A-8F4E-488A-B71F-CA95EEAD40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5" name="Line 1138">
                <a:extLst>
                  <a:ext uri="{FF2B5EF4-FFF2-40B4-BE49-F238E27FC236}">
                    <a16:creationId xmlns:a16="http://schemas.microsoft.com/office/drawing/2014/main" id="{8DB65A78-BBC8-4F96-A1F6-7C89326714A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7" name="Group 1139">
              <a:extLst>
                <a:ext uri="{FF2B5EF4-FFF2-40B4-BE49-F238E27FC236}">
                  <a16:creationId xmlns:a16="http://schemas.microsoft.com/office/drawing/2014/main" id="{4CCC57F6-998D-4988-AA2D-8D1D67C26FED}"/>
                </a:ext>
              </a:extLst>
            </p:cNvPr>
            <p:cNvGrpSpPr>
              <a:grpSpLocks/>
            </p:cNvGrpSpPr>
            <p:nvPr/>
          </p:nvGrpSpPr>
          <p:grpSpPr bwMode="auto">
            <a:xfrm>
              <a:off x="7585075" y="4811713"/>
              <a:ext cx="617538" cy="247650"/>
              <a:chOff x="2356" y="1300"/>
              <a:chExt cx="555" cy="194"/>
            </a:xfrm>
          </p:grpSpPr>
          <p:sp>
            <p:nvSpPr>
              <p:cNvPr id="1782" name="Oval 407">
                <a:extLst>
                  <a:ext uri="{FF2B5EF4-FFF2-40B4-BE49-F238E27FC236}">
                    <a16:creationId xmlns:a16="http://schemas.microsoft.com/office/drawing/2014/main" id="{180D20BB-A11B-4A30-BDCE-2F2BDB53FA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83" name="Rectangle 410">
                <a:extLst>
                  <a:ext uri="{FF2B5EF4-FFF2-40B4-BE49-F238E27FC236}">
                    <a16:creationId xmlns:a16="http://schemas.microsoft.com/office/drawing/2014/main" id="{5CE66CDD-BC1A-466D-970C-BE5DF54B455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84" name="Oval 411">
                <a:extLst>
                  <a:ext uri="{FF2B5EF4-FFF2-40B4-BE49-F238E27FC236}">
                    <a16:creationId xmlns:a16="http://schemas.microsoft.com/office/drawing/2014/main" id="{4EC0556F-9348-4582-9808-B39AA5EEC6A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85" name="Group 1143">
                <a:extLst>
                  <a:ext uri="{FF2B5EF4-FFF2-40B4-BE49-F238E27FC236}">
                    <a16:creationId xmlns:a16="http://schemas.microsoft.com/office/drawing/2014/main" id="{F5E6C275-9A82-46A9-98D9-41D2778F0A8C}"/>
                  </a:ext>
                </a:extLst>
              </p:cNvPr>
              <p:cNvGrpSpPr>
                <a:grpSpLocks/>
              </p:cNvGrpSpPr>
              <p:nvPr/>
            </p:nvGrpSpPr>
            <p:grpSpPr bwMode="auto">
              <a:xfrm>
                <a:off x="2468" y="1332"/>
                <a:ext cx="310" cy="60"/>
                <a:chOff x="2468" y="1332"/>
                <a:chExt cx="310" cy="60"/>
              </a:xfrm>
            </p:grpSpPr>
            <p:sp>
              <p:nvSpPr>
                <p:cNvPr id="1788" name="Freeform 1144">
                  <a:extLst>
                    <a:ext uri="{FF2B5EF4-FFF2-40B4-BE49-F238E27FC236}">
                      <a16:creationId xmlns:a16="http://schemas.microsoft.com/office/drawing/2014/main" id="{4143EE40-05A1-4E26-9FD8-39B3674576F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89" name="Freeform 1145">
                  <a:extLst>
                    <a:ext uri="{FF2B5EF4-FFF2-40B4-BE49-F238E27FC236}">
                      <a16:creationId xmlns:a16="http://schemas.microsoft.com/office/drawing/2014/main" id="{776A2CF5-1E4D-44D8-9212-6FD956387D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86" name="Line 1146">
                <a:extLst>
                  <a:ext uri="{FF2B5EF4-FFF2-40B4-BE49-F238E27FC236}">
                    <a16:creationId xmlns:a16="http://schemas.microsoft.com/office/drawing/2014/main" id="{31BBAA48-5F18-43C5-8DB6-9AEF7B66C348}"/>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7" name="Line 1147">
                <a:extLst>
                  <a:ext uri="{FF2B5EF4-FFF2-40B4-BE49-F238E27FC236}">
                    <a16:creationId xmlns:a16="http://schemas.microsoft.com/office/drawing/2014/main" id="{C53C52E5-ECEE-48B0-8703-2F81CAB7514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8" name="Group 3">
              <a:extLst>
                <a:ext uri="{FF2B5EF4-FFF2-40B4-BE49-F238E27FC236}">
                  <a16:creationId xmlns:a16="http://schemas.microsoft.com/office/drawing/2014/main" id="{E1D55EEA-DD4E-4529-B69A-5F0F60853DF8}"/>
                </a:ext>
              </a:extLst>
            </p:cNvPr>
            <p:cNvGrpSpPr>
              <a:grpSpLocks/>
            </p:cNvGrpSpPr>
            <p:nvPr/>
          </p:nvGrpSpPr>
          <p:grpSpPr bwMode="auto">
            <a:xfrm>
              <a:off x="5964238" y="3135313"/>
              <a:ext cx="314325" cy="334962"/>
              <a:chOff x="5974579" y="3105349"/>
              <a:chExt cx="347997" cy="396620"/>
            </a:xfrm>
          </p:grpSpPr>
          <p:pic>
            <p:nvPicPr>
              <p:cNvPr id="1780" name="Picture 555" descr="fridge2.png">
                <a:extLst>
                  <a:ext uri="{FF2B5EF4-FFF2-40B4-BE49-F238E27FC236}">
                    <a16:creationId xmlns:a16="http://schemas.microsoft.com/office/drawing/2014/main" id="{92F59724-BEAA-4BCB-B224-153FAA379014}"/>
                  </a:ext>
                </a:extLst>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 name="Picture 1115" descr="antenna_stylized">
                <a:extLst>
                  <a:ext uri="{FF2B5EF4-FFF2-40B4-BE49-F238E27FC236}">
                    <a16:creationId xmlns:a16="http://schemas.microsoft.com/office/drawing/2014/main" id="{BBE98CF9-0B2C-49FF-B56B-E13575A6F4A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19" name="Picture 603" descr="car_icon_small">
              <a:extLst>
                <a:ext uri="{FF2B5EF4-FFF2-40B4-BE49-F238E27FC236}">
                  <a16:creationId xmlns:a16="http://schemas.microsoft.com/office/drawing/2014/main" id="{2CBD800D-8011-4FB6-8BE6-6891B054671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0" name="Picture 814" descr="light2.png">
              <a:extLst>
                <a:ext uri="{FF2B5EF4-FFF2-40B4-BE49-F238E27FC236}">
                  <a16:creationId xmlns:a16="http://schemas.microsoft.com/office/drawing/2014/main" id="{A2FF8C8F-4D02-4227-ABB7-74860D37084B}"/>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1" name="Picture 1017" descr="antenna_stylized">
              <a:extLst>
                <a:ext uri="{FF2B5EF4-FFF2-40B4-BE49-F238E27FC236}">
                  <a16:creationId xmlns:a16="http://schemas.microsoft.com/office/drawing/2014/main" id="{52EB7735-4EFC-4C8E-9451-121A80C45C1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2" name="Picture 1017" descr="antenna_stylized">
              <a:extLst>
                <a:ext uri="{FF2B5EF4-FFF2-40B4-BE49-F238E27FC236}">
                  <a16:creationId xmlns:a16="http://schemas.microsoft.com/office/drawing/2014/main" id="{371E8191-8C9E-4497-BC12-55C267467E3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3" name="Group 347">
              <a:extLst>
                <a:ext uri="{FF2B5EF4-FFF2-40B4-BE49-F238E27FC236}">
                  <a16:creationId xmlns:a16="http://schemas.microsoft.com/office/drawing/2014/main" id="{BAC1F403-2C64-4091-99EB-5C80CDDA6CFB}"/>
                </a:ext>
              </a:extLst>
            </p:cNvPr>
            <p:cNvGrpSpPr>
              <a:grpSpLocks/>
            </p:cNvGrpSpPr>
            <p:nvPr/>
          </p:nvGrpSpPr>
          <p:grpSpPr bwMode="auto">
            <a:xfrm>
              <a:off x="6220922" y="4838544"/>
              <a:ext cx="660165" cy="269566"/>
              <a:chOff x="1871277" y="1576300"/>
              <a:chExt cx="1128371" cy="437861"/>
            </a:xfrm>
          </p:grpSpPr>
          <p:sp>
            <p:nvSpPr>
              <p:cNvPr id="1771" name="Oval 828">
                <a:extLst>
                  <a:ext uri="{FF2B5EF4-FFF2-40B4-BE49-F238E27FC236}">
                    <a16:creationId xmlns:a16="http://schemas.microsoft.com/office/drawing/2014/main" id="{C27F921A-ACA8-492B-A326-77BD2A815C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2" name="Rectangle 829">
                <a:extLst>
                  <a:ext uri="{FF2B5EF4-FFF2-40B4-BE49-F238E27FC236}">
                    <a16:creationId xmlns:a16="http://schemas.microsoft.com/office/drawing/2014/main" id="{560CB43B-C15E-4FC2-9A73-CF2385890B5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3" name="Oval 830">
                <a:extLst>
                  <a:ext uri="{FF2B5EF4-FFF2-40B4-BE49-F238E27FC236}">
                    <a16:creationId xmlns:a16="http://schemas.microsoft.com/office/drawing/2014/main" id="{6A2FF865-AC31-4B32-836D-3AD4B14054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4" name="Freeform 831">
                <a:extLst>
                  <a:ext uri="{FF2B5EF4-FFF2-40B4-BE49-F238E27FC236}">
                    <a16:creationId xmlns:a16="http://schemas.microsoft.com/office/drawing/2014/main" id="{4CE3FE71-F45A-418D-94E9-D00B8EE94BBA}"/>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5" name="Freeform 832">
                <a:extLst>
                  <a:ext uri="{FF2B5EF4-FFF2-40B4-BE49-F238E27FC236}">
                    <a16:creationId xmlns:a16="http://schemas.microsoft.com/office/drawing/2014/main" id="{9115DCEF-E771-4BA7-A8F1-A02BDE81AC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6" name="Freeform 833">
                <a:extLst>
                  <a:ext uri="{FF2B5EF4-FFF2-40B4-BE49-F238E27FC236}">
                    <a16:creationId xmlns:a16="http://schemas.microsoft.com/office/drawing/2014/main" id="{D903B3FA-BAE7-4FD9-B7C4-2AFE557D4E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7" name="Freeform 834">
                <a:extLst>
                  <a:ext uri="{FF2B5EF4-FFF2-40B4-BE49-F238E27FC236}">
                    <a16:creationId xmlns:a16="http://schemas.microsoft.com/office/drawing/2014/main" id="{D40DA1C1-E1C0-4F6B-87AE-62A720B826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78" name="Straight Connector 835">
                <a:extLst>
                  <a:ext uri="{FF2B5EF4-FFF2-40B4-BE49-F238E27FC236}">
                    <a16:creationId xmlns:a16="http://schemas.microsoft.com/office/drawing/2014/main" id="{D878B023-6E23-499C-91E2-2852436970A1}"/>
                  </a:ext>
                </a:extLst>
              </p:cNvPr>
              <p:cNvCxnSpPr>
                <a:cxnSpLocks noChangeShapeType="1"/>
                <a:endCxn id="17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9" name="Straight Connector 836">
                <a:extLst>
                  <a:ext uri="{FF2B5EF4-FFF2-40B4-BE49-F238E27FC236}">
                    <a16:creationId xmlns:a16="http://schemas.microsoft.com/office/drawing/2014/main" id="{37355177-5ACF-4ABA-8E73-DEC5DFAEA4B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4" name="Group 347">
              <a:extLst>
                <a:ext uri="{FF2B5EF4-FFF2-40B4-BE49-F238E27FC236}">
                  <a16:creationId xmlns:a16="http://schemas.microsoft.com/office/drawing/2014/main" id="{13B9E4D2-D916-439A-9D09-2E776FCAEBF7}"/>
                </a:ext>
              </a:extLst>
            </p:cNvPr>
            <p:cNvGrpSpPr>
              <a:grpSpLocks/>
            </p:cNvGrpSpPr>
            <p:nvPr/>
          </p:nvGrpSpPr>
          <p:grpSpPr bwMode="auto">
            <a:xfrm>
              <a:off x="6933466" y="4503243"/>
              <a:ext cx="660165" cy="269566"/>
              <a:chOff x="1871277" y="1576300"/>
              <a:chExt cx="1128371" cy="437861"/>
            </a:xfrm>
          </p:grpSpPr>
          <p:sp>
            <p:nvSpPr>
              <p:cNvPr id="1762" name="Oval 819">
                <a:extLst>
                  <a:ext uri="{FF2B5EF4-FFF2-40B4-BE49-F238E27FC236}">
                    <a16:creationId xmlns:a16="http://schemas.microsoft.com/office/drawing/2014/main" id="{002A677D-9A9C-43B6-9D67-1CABB3D1B2F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3" name="Rectangle 820">
                <a:extLst>
                  <a:ext uri="{FF2B5EF4-FFF2-40B4-BE49-F238E27FC236}">
                    <a16:creationId xmlns:a16="http://schemas.microsoft.com/office/drawing/2014/main" id="{3FAF3CB4-8213-41EE-A216-CD3906BD6C13}"/>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4" name="Oval 821">
                <a:extLst>
                  <a:ext uri="{FF2B5EF4-FFF2-40B4-BE49-F238E27FC236}">
                    <a16:creationId xmlns:a16="http://schemas.microsoft.com/office/drawing/2014/main" id="{BD04643E-A8E7-4FCC-9307-2F1D9F9EE56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5" name="Freeform 822">
                <a:extLst>
                  <a:ext uri="{FF2B5EF4-FFF2-40B4-BE49-F238E27FC236}">
                    <a16:creationId xmlns:a16="http://schemas.microsoft.com/office/drawing/2014/main" id="{351E7EA4-2B21-4D88-A103-118DA9848A6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6" name="Freeform 823">
                <a:extLst>
                  <a:ext uri="{FF2B5EF4-FFF2-40B4-BE49-F238E27FC236}">
                    <a16:creationId xmlns:a16="http://schemas.microsoft.com/office/drawing/2014/main" id="{9304EBE4-83E9-4E4A-ABB1-639FA45E62D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7" name="Freeform 824">
                <a:extLst>
                  <a:ext uri="{FF2B5EF4-FFF2-40B4-BE49-F238E27FC236}">
                    <a16:creationId xmlns:a16="http://schemas.microsoft.com/office/drawing/2014/main" id="{319F1B9D-FD9A-4B99-8753-53FFC9145B0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8" name="Freeform 825">
                <a:extLst>
                  <a:ext uri="{FF2B5EF4-FFF2-40B4-BE49-F238E27FC236}">
                    <a16:creationId xmlns:a16="http://schemas.microsoft.com/office/drawing/2014/main" id="{7334F984-B06A-4702-AD71-6D06A42C970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9" name="Straight Connector 826">
                <a:extLst>
                  <a:ext uri="{FF2B5EF4-FFF2-40B4-BE49-F238E27FC236}">
                    <a16:creationId xmlns:a16="http://schemas.microsoft.com/office/drawing/2014/main" id="{35F26AEC-AF7D-43BC-8740-FEEF2835B2FB}"/>
                  </a:ext>
                </a:extLst>
              </p:cNvPr>
              <p:cNvCxnSpPr>
                <a:cxnSpLocks noChangeShapeType="1"/>
                <a:endCxn id="17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0" name="Straight Connector 827">
                <a:extLst>
                  <a:ext uri="{FF2B5EF4-FFF2-40B4-BE49-F238E27FC236}">
                    <a16:creationId xmlns:a16="http://schemas.microsoft.com/office/drawing/2014/main" id="{36D53756-A109-4559-A3C4-7FA7211CED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5" name="Group 347">
              <a:extLst>
                <a:ext uri="{FF2B5EF4-FFF2-40B4-BE49-F238E27FC236}">
                  <a16:creationId xmlns:a16="http://schemas.microsoft.com/office/drawing/2014/main" id="{846F7120-2D18-4DB7-8954-2A2AE7493E0F}"/>
                </a:ext>
              </a:extLst>
            </p:cNvPr>
            <p:cNvGrpSpPr>
              <a:grpSpLocks/>
            </p:cNvGrpSpPr>
            <p:nvPr/>
          </p:nvGrpSpPr>
          <p:grpSpPr bwMode="auto">
            <a:xfrm>
              <a:off x="7563920" y="4800505"/>
              <a:ext cx="660165" cy="269566"/>
              <a:chOff x="1871277" y="1576300"/>
              <a:chExt cx="1128371" cy="437861"/>
            </a:xfrm>
          </p:grpSpPr>
          <p:sp>
            <p:nvSpPr>
              <p:cNvPr id="1753" name="Oval 810">
                <a:extLst>
                  <a:ext uri="{FF2B5EF4-FFF2-40B4-BE49-F238E27FC236}">
                    <a16:creationId xmlns:a16="http://schemas.microsoft.com/office/drawing/2014/main" id="{A5187621-7678-4452-B864-AB708E9DCA4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4" name="Rectangle 811">
                <a:extLst>
                  <a:ext uri="{FF2B5EF4-FFF2-40B4-BE49-F238E27FC236}">
                    <a16:creationId xmlns:a16="http://schemas.microsoft.com/office/drawing/2014/main" id="{ECA66184-EBA9-405F-ACCC-88AF4A5E6C5A}"/>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5" name="Oval 812">
                <a:extLst>
                  <a:ext uri="{FF2B5EF4-FFF2-40B4-BE49-F238E27FC236}">
                    <a16:creationId xmlns:a16="http://schemas.microsoft.com/office/drawing/2014/main" id="{A764C084-6162-4C7D-9ED1-40D77E3A4C8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6" name="Freeform 813">
                <a:extLst>
                  <a:ext uri="{FF2B5EF4-FFF2-40B4-BE49-F238E27FC236}">
                    <a16:creationId xmlns:a16="http://schemas.microsoft.com/office/drawing/2014/main" id="{F9B6320E-57DD-43CB-90BD-F2AD8D2AC97A}"/>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7" name="Freeform 814">
                <a:extLst>
                  <a:ext uri="{FF2B5EF4-FFF2-40B4-BE49-F238E27FC236}">
                    <a16:creationId xmlns:a16="http://schemas.microsoft.com/office/drawing/2014/main" id="{A2FC60E1-1BBF-4BDC-AF7B-57263E0376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8" name="Freeform 815">
                <a:extLst>
                  <a:ext uri="{FF2B5EF4-FFF2-40B4-BE49-F238E27FC236}">
                    <a16:creationId xmlns:a16="http://schemas.microsoft.com/office/drawing/2014/main" id="{331C074B-3950-4800-8DC2-C67833FEDB0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9" name="Freeform 816">
                <a:extLst>
                  <a:ext uri="{FF2B5EF4-FFF2-40B4-BE49-F238E27FC236}">
                    <a16:creationId xmlns:a16="http://schemas.microsoft.com/office/drawing/2014/main" id="{4911D2CB-9ED1-427A-A9A9-D182858E679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0" name="Straight Connector 817">
                <a:extLst>
                  <a:ext uri="{FF2B5EF4-FFF2-40B4-BE49-F238E27FC236}">
                    <a16:creationId xmlns:a16="http://schemas.microsoft.com/office/drawing/2014/main" id="{2466FC38-2BAB-461B-8421-00EA4E4C5275}"/>
                  </a:ext>
                </a:extLst>
              </p:cNvPr>
              <p:cNvCxnSpPr>
                <a:cxnSpLocks noChangeShapeType="1"/>
                <a:endCxn id="17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1" name="Straight Connector 818">
                <a:extLst>
                  <a:ext uri="{FF2B5EF4-FFF2-40B4-BE49-F238E27FC236}">
                    <a16:creationId xmlns:a16="http://schemas.microsoft.com/office/drawing/2014/main" id="{18AC0EC6-9047-468A-8F29-277F69E26B7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6" name="Group 347">
              <a:extLst>
                <a:ext uri="{FF2B5EF4-FFF2-40B4-BE49-F238E27FC236}">
                  <a16:creationId xmlns:a16="http://schemas.microsoft.com/office/drawing/2014/main" id="{5518C2F6-089F-4015-8D77-EF71B90CE0B5}"/>
                </a:ext>
              </a:extLst>
            </p:cNvPr>
            <p:cNvGrpSpPr>
              <a:grpSpLocks/>
            </p:cNvGrpSpPr>
            <p:nvPr/>
          </p:nvGrpSpPr>
          <p:grpSpPr bwMode="auto">
            <a:xfrm>
              <a:off x="6050373" y="3620176"/>
              <a:ext cx="425094" cy="228319"/>
              <a:chOff x="1871277" y="1576300"/>
              <a:chExt cx="1128371" cy="437861"/>
            </a:xfrm>
          </p:grpSpPr>
          <p:sp>
            <p:nvSpPr>
              <p:cNvPr id="1744" name="Oval 801">
                <a:extLst>
                  <a:ext uri="{FF2B5EF4-FFF2-40B4-BE49-F238E27FC236}">
                    <a16:creationId xmlns:a16="http://schemas.microsoft.com/office/drawing/2014/main" id="{56AED770-9447-4FBF-9FD1-B5F569E561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5" name="Rectangle 802">
                <a:extLst>
                  <a:ext uri="{FF2B5EF4-FFF2-40B4-BE49-F238E27FC236}">
                    <a16:creationId xmlns:a16="http://schemas.microsoft.com/office/drawing/2014/main" id="{AAD4925B-EC16-489D-BDBD-ABE0C8CE3D7A}"/>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6" name="Oval 803">
                <a:extLst>
                  <a:ext uri="{FF2B5EF4-FFF2-40B4-BE49-F238E27FC236}">
                    <a16:creationId xmlns:a16="http://schemas.microsoft.com/office/drawing/2014/main" id="{62931B05-E693-492B-B40C-18C6DC56669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7" name="Freeform 804">
                <a:extLst>
                  <a:ext uri="{FF2B5EF4-FFF2-40B4-BE49-F238E27FC236}">
                    <a16:creationId xmlns:a16="http://schemas.microsoft.com/office/drawing/2014/main" id="{5A60D3CC-3BA9-473C-9771-E15F9933336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8" name="Freeform 805">
                <a:extLst>
                  <a:ext uri="{FF2B5EF4-FFF2-40B4-BE49-F238E27FC236}">
                    <a16:creationId xmlns:a16="http://schemas.microsoft.com/office/drawing/2014/main" id="{14829207-E11C-4972-88BF-B386C21A39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9" name="Freeform 806">
                <a:extLst>
                  <a:ext uri="{FF2B5EF4-FFF2-40B4-BE49-F238E27FC236}">
                    <a16:creationId xmlns:a16="http://schemas.microsoft.com/office/drawing/2014/main" id="{A06D40F0-9DA9-4F0F-A3A9-93149ED4254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0" name="Freeform 807">
                <a:extLst>
                  <a:ext uri="{FF2B5EF4-FFF2-40B4-BE49-F238E27FC236}">
                    <a16:creationId xmlns:a16="http://schemas.microsoft.com/office/drawing/2014/main" id="{52B1EA8E-A782-4988-90A4-97C46347BB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51" name="Straight Connector 808">
                <a:extLst>
                  <a:ext uri="{FF2B5EF4-FFF2-40B4-BE49-F238E27FC236}">
                    <a16:creationId xmlns:a16="http://schemas.microsoft.com/office/drawing/2014/main" id="{40349E82-C52F-4A25-844E-A72ACC1AA926}"/>
                  </a:ext>
                </a:extLst>
              </p:cNvPr>
              <p:cNvCxnSpPr>
                <a:cxnSpLocks noChangeShapeType="1"/>
                <a:endCxn id="17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52" name="Straight Connector 809">
                <a:extLst>
                  <a:ext uri="{FF2B5EF4-FFF2-40B4-BE49-F238E27FC236}">
                    <a16:creationId xmlns:a16="http://schemas.microsoft.com/office/drawing/2014/main" id="{D577592B-2BB9-4244-BE9F-EB3343395FE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7" name="Group 347">
              <a:extLst>
                <a:ext uri="{FF2B5EF4-FFF2-40B4-BE49-F238E27FC236}">
                  <a16:creationId xmlns:a16="http://schemas.microsoft.com/office/drawing/2014/main" id="{E232DF82-33E3-40E5-8E76-6090C9DC4D4F}"/>
                </a:ext>
              </a:extLst>
            </p:cNvPr>
            <p:cNvGrpSpPr>
              <a:grpSpLocks/>
            </p:cNvGrpSpPr>
            <p:nvPr/>
          </p:nvGrpSpPr>
          <p:grpSpPr bwMode="auto">
            <a:xfrm>
              <a:off x="6347637" y="2481965"/>
              <a:ext cx="403071" cy="202807"/>
              <a:chOff x="1871277" y="1576300"/>
              <a:chExt cx="1128371" cy="437861"/>
            </a:xfrm>
          </p:grpSpPr>
          <p:sp>
            <p:nvSpPr>
              <p:cNvPr id="1735" name="Oval 792">
                <a:extLst>
                  <a:ext uri="{FF2B5EF4-FFF2-40B4-BE49-F238E27FC236}">
                    <a16:creationId xmlns:a16="http://schemas.microsoft.com/office/drawing/2014/main" id="{32AF1E2D-EB9A-4A94-A82E-67F954507D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6" name="Rectangle 793">
                <a:extLst>
                  <a:ext uri="{FF2B5EF4-FFF2-40B4-BE49-F238E27FC236}">
                    <a16:creationId xmlns:a16="http://schemas.microsoft.com/office/drawing/2014/main" id="{8696258D-94DD-49C7-8447-F6963E975FE0}"/>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7" name="Oval 794">
                <a:extLst>
                  <a:ext uri="{FF2B5EF4-FFF2-40B4-BE49-F238E27FC236}">
                    <a16:creationId xmlns:a16="http://schemas.microsoft.com/office/drawing/2014/main" id="{492B70CD-6DDD-4B81-BECD-3E45BC8023B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8" name="Freeform 795">
                <a:extLst>
                  <a:ext uri="{FF2B5EF4-FFF2-40B4-BE49-F238E27FC236}">
                    <a16:creationId xmlns:a16="http://schemas.microsoft.com/office/drawing/2014/main" id="{39B699B9-B8AD-45AC-BED5-F6C8AAAED3EE}"/>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9" name="Freeform 796">
                <a:extLst>
                  <a:ext uri="{FF2B5EF4-FFF2-40B4-BE49-F238E27FC236}">
                    <a16:creationId xmlns:a16="http://schemas.microsoft.com/office/drawing/2014/main" id="{7B798BC0-1B84-4181-8A72-9D5F526453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0" name="Freeform 797">
                <a:extLst>
                  <a:ext uri="{FF2B5EF4-FFF2-40B4-BE49-F238E27FC236}">
                    <a16:creationId xmlns:a16="http://schemas.microsoft.com/office/drawing/2014/main" id="{50D902D7-342D-4039-B1D5-EEFD62567D9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1" name="Freeform 798">
                <a:extLst>
                  <a:ext uri="{FF2B5EF4-FFF2-40B4-BE49-F238E27FC236}">
                    <a16:creationId xmlns:a16="http://schemas.microsoft.com/office/drawing/2014/main" id="{09C18534-0AC5-423C-9DC3-0B52D055E5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42" name="Straight Connector 799">
                <a:extLst>
                  <a:ext uri="{FF2B5EF4-FFF2-40B4-BE49-F238E27FC236}">
                    <a16:creationId xmlns:a16="http://schemas.microsoft.com/office/drawing/2014/main" id="{D02EDF16-320C-4BA2-8899-297FDD0A4D6A}"/>
                  </a:ext>
                </a:extLst>
              </p:cNvPr>
              <p:cNvCxnSpPr>
                <a:cxnSpLocks noChangeShapeType="1"/>
                <a:endCxn id="17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43" name="Straight Connector 800">
                <a:extLst>
                  <a:ext uri="{FF2B5EF4-FFF2-40B4-BE49-F238E27FC236}">
                    <a16:creationId xmlns:a16="http://schemas.microsoft.com/office/drawing/2014/main" id="{B770A983-5AEA-45BB-8AEF-2B3EE54879A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8" name="Group 589">
              <a:extLst>
                <a:ext uri="{FF2B5EF4-FFF2-40B4-BE49-F238E27FC236}">
                  <a16:creationId xmlns:a16="http://schemas.microsoft.com/office/drawing/2014/main" id="{54CE6269-B83D-4FDD-8429-3A4AAB00F863}"/>
                </a:ext>
              </a:extLst>
            </p:cNvPr>
            <p:cNvGrpSpPr>
              <a:grpSpLocks/>
            </p:cNvGrpSpPr>
            <p:nvPr/>
          </p:nvGrpSpPr>
          <p:grpSpPr bwMode="auto">
            <a:xfrm>
              <a:off x="7678804" y="2388750"/>
              <a:ext cx="418211" cy="189727"/>
              <a:chOff x="7913987" y="1515773"/>
              <a:chExt cx="625138" cy="276534"/>
            </a:xfrm>
          </p:grpSpPr>
          <p:sp>
            <p:nvSpPr>
              <p:cNvPr id="1726" name="Oval 783">
                <a:extLst>
                  <a:ext uri="{FF2B5EF4-FFF2-40B4-BE49-F238E27FC236}">
                    <a16:creationId xmlns:a16="http://schemas.microsoft.com/office/drawing/2014/main" id="{85B4B2C7-4CF7-49FD-966B-5DD3F9510A2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7" name="Rectangle 784">
                <a:extLst>
                  <a:ext uri="{FF2B5EF4-FFF2-40B4-BE49-F238E27FC236}">
                    <a16:creationId xmlns:a16="http://schemas.microsoft.com/office/drawing/2014/main" id="{6842D2AF-D60C-4B2F-B58B-D8D9E95B82F6}"/>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8" name="Oval 785">
                <a:extLst>
                  <a:ext uri="{FF2B5EF4-FFF2-40B4-BE49-F238E27FC236}">
                    <a16:creationId xmlns:a16="http://schemas.microsoft.com/office/drawing/2014/main" id="{7D5C79B1-DB1E-44E3-BB61-60C7AA4AC28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9" name="Freeform 786">
                <a:extLst>
                  <a:ext uri="{FF2B5EF4-FFF2-40B4-BE49-F238E27FC236}">
                    <a16:creationId xmlns:a16="http://schemas.microsoft.com/office/drawing/2014/main" id="{27702D4F-72A3-4D2E-AC52-C92EC8B6608E}"/>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0" name="Freeform 787">
                <a:extLst>
                  <a:ext uri="{FF2B5EF4-FFF2-40B4-BE49-F238E27FC236}">
                    <a16:creationId xmlns:a16="http://schemas.microsoft.com/office/drawing/2014/main" id="{A37DB75F-6600-4024-9774-AC14D362A2A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1" name="Freeform 788">
                <a:extLst>
                  <a:ext uri="{FF2B5EF4-FFF2-40B4-BE49-F238E27FC236}">
                    <a16:creationId xmlns:a16="http://schemas.microsoft.com/office/drawing/2014/main" id="{1E28F36B-AC7B-4E40-94D4-3AC73704A4D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2" name="Freeform 789">
                <a:extLst>
                  <a:ext uri="{FF2B5EF4-FFF2-40B4-BE49-F238E27FC236}">
                    <a16:creationId xmlns:a16="http://schemas.microsoft.com/office/drawing/2014/main" id="{7EF9A072-8516-414F-85D6-782FD7F29AA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33" name="Straight Connector 790">
                <a:extLst>
                  <a:ext uri="{FF2B5EF4-FFF2-40B4-BE49-F238E27FC236}">
                    <a16:creationId xmlns:a16="http://schemas.microsoft.com/office/drawing/2014/main" id="{4013E742-F2DB-4D82-8DA2-4D5D699F059C}"/>
                  </a:ext>
                </a:extLst>
              </p:cNvPr>
              <p:cNvCxnSpPr>
                <a:cxnSpLocks noChangeShapeType="1"/>
                <a:endCxn id="172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4" name="Straight Connector 791">
                <a:extLst>
                  <a:ext uri="{FF2B5EF4-FFF2-40B4-BE49-F238E27FC236}">
                    <a16:creationId xmlns:a16="http://schemas.microsoft.com/office/drawing/2014/main" id="{C5E0C4C3-F4BA-4FF5-97F7-AB8EB24C483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9" name="Group 590">
              <a:extLst>
                <a:ext uri="{FF2B5EF4-FFF2-40B4-BE49-F238E27FC236}">
                  <a16:creationId xmlns:a16="http://schemas.microsoft.com/office/drawing/2014/main" id="{C2F1C6DA-BE3E-4D25-9D0B-14147159E1D8}"/>
                </a:ext>
              </a:extLst>
            </p:cNvPr>
            <p:cNvGrpSpPr>
              <a:grpSpLocks/>
            </p:cNvGrpSpPr>
            <p:nvPr/>
          </p:nvGrpSpPr>
          <p:grpSpPr bwMode="auto">
            <a:xfrm>
              <a:off x="7187343" y="2485248"/>
              <a:ext cx="418211" cy="189727"/>
              <a:chOff x="7913987" y="1515773"/>
              <a:chExt cx="625138" cy="276534"/>
            </a:xfrm>
          </p:grpSpPr>
          <p:sp>
            <p:nvSpPr>
              <p:cNvPr id="1717" name="Oval 774">
                <a:extLst>
                  <a:ext uri="{FF2B5EF4-FFF2-40B4-BE49-F238E27FC236}">
                    <a16:creationId xmlns:a16="http://schemas.microsoft.com/office/drawing/2014/main" id="{C1936D14-E473-41A9-B7CB-D8FC6501923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8" name="Rectangle 775">
                <a:extLst>
                  <a:ext uri="{FF2B5EF4-FFF2-40B4-BE49-F238E27FC236}">
                    <a16:creationId xmlns:a16="http://schemas.microsoft.com/office/drawing/2014/main" id="{277F0659-3849-4469-B41F-1CC06E95CC98}"/>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9" name="Oval 776">
                <a:extLst>
                  <a:ext uri="{FF2B5EF4-FFF2-40B4-BE49-F238E27FC236}">
                    <a16:creationId xmlns:a16="http://schemas.microsoft.com/office/drawing/2014/main" id="{BF5E924E-17CA-4714-A348-B38F4E9E77A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0" name="Freeform 777">
                <a:extLst>
                  <a:ext uri="{FF2B5EF4-FFF2-40B4-BE49-F238E27FC236}">
                    <a16:creationId xmlns:a16="http://schemas.microsoft.com/office/drawing/2014/main" id="{F7C09C84-35A5-4783-9DEE-802277B7E111}"/>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1" name="Freeform 778">
                <a:extLst>
                  <a:ext uri="{FF2B5EF4-FFF2-40B4-BE49-F238E27FC236}">
                    <a16:creationId xmlns:a16="http://schemas.microsoft.com/office/drawing/2014/main" id="{597D2585-FBEE-42B4-831E-A4609FAF58A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2" name="Freeform 779">
                <a:extLst>
                  <a:ext uri="{FF2B5EF4-FFF2-40B4-BE49-F238E27FC236}">
                    <a16:creationId xmlns:a16="http://schemas.microsoft.com/office/drawing/2014/main" id="{B00D5AC0-59BE-4BBD-87BB-7A19CCECF8A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3" name="Freeform 780">
                <a:extLst>
                  <a:ext uri="{FF2B5EF4-FFF2-40B4-BE49-F238E27FC236}">
                    <a16:creationId xmlns:a16="http://schemas.microsoft.com/office/drawing/2014/main" id="{CFAAB1EB-8C4E-4D2A-AA12-8F6DEFEE423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24" name="Straight Connector 781">
                <a:extLst>
                  <a:ext uri="{FF2B5EF4-FFF2-40B4-BE49-F238E27FC236}">
                    <a16:creationId xmlns:a16="http://schemas.microsoft.com/office/drawing/2014/main" id="{C09A0A2B-10E4-4E06-BF62-C817508E8F98}"/>
                  </a:ext>
                </a:extLst>
              </p:cNvPr>
              <p:cNvCxnSpPr>
                <a:cxnSpLocks noChangeShapeType="1"/>
                <a:endCxn id="171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25" name="Straight Connector 782">
                <a:extLst>
                  <a:ext uri="{FF2B5EF4-FFF2-40B4-BE49-F238E27FC236}">
                    <a16:creationId xmlns:a16="http://schemas.microsoft.com/office/drawing/2014/main" id="{9752B372-2979-4C95-9120-C8F5327B9A6D}"/>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0" name="Group 591">
              <a:extLst>
                <a:ext uri="{FF2B5EF4-FFF2-40B4-BE49-F238E27FC236}">
                  <a16:creationId xmlns:a16="http://schemas.microsoft.com/office/drawing/2014/main" id="{C78572DA-5F3B-4877-8203-F34A6BF9D01D}"/>
                </a:ext>
              </a:extLst>
            </p:cNvPr>
            <p:cNvGrpSpPr>
              <a:grpSpLocks/>
            </p:cNvGrpSpPr>
            <p:nvPr/>
          </p:nvGrpSpPr>
          <p:grpSpPr bwMode="auto">
            <a:xfrm>
              <a:off x="7195275" y="2751878"/>
              <a:ext cx="418211" cy="189727"/>
              <a:chOff x="7913987" y="1515773"/>
              <a:chExt cx="625138" cy="276534"/>
            </a:xfrm>
          </p:grpSpPr>
          <p:sp>
            <p:nvSpPr>
              <p:cNvPr id="1708" name="Oval 765">
                <a:extLst>
                  <a:ext uri="{FF2B5EF4-FFF2-40B4-BE49-F238E27FC236}">
                    <a16:creationId xmlns:a16="http://schemas.microsoft.com/office/drawing/2014/main" id="{3CD223A9-6703-4C38-9266-C94B3946FEA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9" name="Rectangle 766">
                <a:extLst>
                  <a:ext uri="{FF2B5EF4-FFF2-40B4-BE49-F238E27FC236}">
                    <a16:creationId xmlns:a16="http://schemas.microsoft.com/office/drawing/2014/main" id="{CB189FA4-69E3-4846-9B41-46B4064B172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0" name="Oval 767">
                <a:extLst>
                  <a:ext uri="{FF2B5EF4-FFF2-40B4-BE49-F238E27FC236}">
                    <a16:creationId xmlns:a16="http://schemas.microsoft.com/office/drawing/2014/main" id="{563E9BBD-6F58-456D-B0AD-7267AE0DE43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1" name="Freeform 768">
                <a:extLst>
                  <a:ext uri="{FF2B5EF4-FFF2-40B4-BE49-F238E27FC236}">
                    <a16:creationId xmlns:a16="http://schemas.microsoft.com/office/drawing/2014/main" id="{0E2D73AD-2B48-4476-A601-BCD1370D633B}"/>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2" name="Freeform 769">
                <a:extLst>
                  <a:ext uri="{FF2B5EF4-FFF2-40B4-BE49-F238E27FC236}">
                    <a16:creationId xmlns:a16="http://schemas.microsoft.com/office/drawing/2014/main" id="{B870B8C8-5E46-41FF-8E98-3ACD2CF5800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3" name="Freeform 770">
                <a:extLst>
                  <a:ext uri="{FF2B5EF4-FFF2-40B4-BE49-F238E27FC236}">
                    <a16:creationId xmlns:a16="http://schemas.microsoft.com/office/drawing/2014/main" id="{7D1CA494-AC04-41CD-94DC-FDD56CD64FD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4" name="Freeform 771">
                <a:extLst>
                  <a:ext uri="{FF2B5EF4-FFF2-40B4-BE49-F238E27FC236}">
                    <a16:creationId xmlns:a16="http://schemas.microsoft.com/office/drawing/2014/main" id="{27164639-1CF4-4960-A177-D93526DD5BC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15" name="Straight Connector 772">
                <a:extLst>
                  <a:ext uri="{FF2B5EF4-FFF2-40B4-BE49-F238E27FC236}">
                    <a16:creationId xmlns:a16="http://schemas.microsoft.com/office/drawing/2014/main" id="{877DAF49-7477-442F-8D71-7337254DF70C}"/>
                  </a:ext>
                </a:extLst>
              </p:cNvPr>
              <p:cNvCxnSpPr>
                <a:cxnSpLocks noChangeShapeType="1"/>
                <a:endCxn id="171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16" name="Straight Connector 773">
                <a:extLst>
                  <a:ext uri="{FF2B5EF4-FFF2-40B4-BE49-F238E27FC236}">
                    <a16:creationId xmlns:a16="http://schemas.microsoft.com/office/drawing/2014/main" id="{146241DD-BD94-4754-B104-092E4F0BC06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1" name="Group 592">
              <a:extLst>
                <a:ext uri="{FF2B5EF4-FFF2-40B4-BE49-F238E27FC236}">
                  <a16:creationId xmlns:a16="http://schemas.microsoft.com/office/drawing/2014/main" id="{FEAA39BE-C01D-43A0-B0FC-52A6F113DEB1}"/>
                </a:ext>
              </a:extLst>
            </p:cNvPr>
            <p:cNvGrpSpPr>
              <a:grpSpLocks/>
            </p:cNvGrpSpPr>
            <p:nvPr/>
          </p:nvGrpSpPr>
          <p:grpSpPr bwMode="auto">
            <a:xfrm>
              <a:off x="7088975" y="3633334"/>
              <a:ext cx="418211" cy="189727"/>
              <a:chOff x="7913987" y="1515773"/>
              <a:chExt cx="625138" cy="276534"/>
            </a:xfrm>
          </p:grpSpPr>
          <p:sp>
            <p:nvSpPr>
              <p:cNvPr id="1699" name="Oval 756">
                <a:extLst>
                  <a:ext uri="{FF2B5EF4-FFF2-40B4-BE49-F238E27FC236}">
                    <a16:creationId xmlns:a16="http://schemas.microsoft.com/office/drawing/2014/main" id="{9AC96EA3-020A-4AF3-BB89-F8A51F971BD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0" name="Rectangle 757">
                <a:extLst>
                  <a:ext uri="{FF2B5EF4-FFF2-40B4-BE49-F238E27FC236}">
                    <a16:creationId xmlns:a16="http://schemas.microsoft.com/office/drawing/2014/main" id="{FFB88FF1-2B4F-4440-B58A-422D7198EA6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1" name="Oval 758">
                <a:extLst>
                  <a:ext uri="{FF2B5EF4-FFF2-40B4-BE49-F238E27FC236}">
                    <a16:creationId xmlns:a16="http://schemas.microsoft.com/office/drawing/2014/main" id="{9445A76A-791A-4F26-B946-D7AE7354908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2" name="Freeform 759">
                <a:extLst>
                  <a:ext uri="{FF2B5EF4-FFF2-40B4-BE49-F238E27FC236}">
                    <a16:creationId xmlns:a16="http://schemas.microsoft.com/office/drawing/2014/main" id="{87D991CF-F208-44AB-9612-49380C137C9C}"/>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3" name="Freeform 760">
                <a:extLst>
                  <a:ext uri="{FF2B5EF4-FFF2-40B4-BE49-F238E27FC236}">
                    <a16:creationId xmlns:a16="http://schemas.microsoft.com/office/drawing/2014/main" id="{DDECB5F2-859D-4507-BC1E-138E6B27D2A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4" name="Freeform 761">
                <a:extLst>
                  <a:ext uri="{FF2B5EF4-FFF2-40B4-BE49-F238E27FC236}">
                    <a16:creationId xmlns:a16="http://schemas.microsoft.com/office/drawing/2014/main" id="{373499FA-FC37-475E-B536-9A9DC241135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5" name="Freeform 762">
                <a:extLst>
                  <a:ext uri="{FF2B5EF4-FFF2-40B4-BE49-F238E27FC236}">
                    <a16:creationId xmlns:a16="http://schemas.microsoft.com/office/drawing/2014/main" id="{15923C69-6E88-4D01-B071-4541206836E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06" name="Straight Connector 763">
                <a:extLst>
                  <a:ext uri="{FF2B5EF4-FFF2-40B4-BE49-F238E27FC236}">
                    <a16:creationId xmlns:a16="http://schemas.microsoft.com/office/drawing/2014/main" id="{A71F635A-8A3F-4520-B354-E64A401767C8}"/>
                  </a:ext>
                </a:extLst>
              </p:cNvPr>
              <p:cNvCxnSpPr>
                <a:cxnSpLocks noChangeShapeType="1"/>
                <a:endCxn id="170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07" name="Straight Connector 764">
                <a:extLst>
                  <a:ext uri="{FF2B5EF4-FFF2-40B4-BE49-F238E27FC236}">
                    <a16:creationId xmlns:a16="http://schemas.microsoft.com/office/drawing/2014/main" id="{5DCFB0E9-166A-46E1-9331-C13C8923427E}"/>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2" name="Group 593">
              <a:extLst>
                <a:ext uri="{FF2B5EF4-FFF2-40B4-BE49-F238E27FC236}">
                  <a16:creationId xmlns:a16="http://schemas.microsoft.com/office/drawing/2014/main" id="{60BCA4D2-A8B5-43D9-AD3A-0449DD48E1CA}"/>
                </a:ext>
              </a:extLst>
            </p:cNvPr>
            <p:cNvGrpSpPr>
              <a:grpSpLocks/>
            </p:cNvGrpSpPr>
            <p:nvPr/>
          </p:nvGrpSpPr>
          <p:grpSpPr bwMode="auto">
            <a:xfrm>
              <a:off x="7748699" y="3641266"/>
              <a:ext cx="418211" cy="189727"/>
              <a:chOff x="7913987" y="1515773"/>
              <a:chExt cx="625138" cy="276534"/>
            </a:xfrm>
          </p:grpSpPr>
          <p:sp>
            <p:nvSpPr>
              <p:cNvPr id="1690" name="Oval 747">
                <a:extLst>
                  <a:ext uri="{FF2B5EF4-FFF2-40B4-BE49-F238E27FC236}">
                    <a16:creationId xmlns:a16="http://schemas.microsoft.com/office/drawing/2014/main" id="{BF43323D-CB1A-42A2-AF76-6CA12761D86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1" name="Rectangle 748">
                <a:extLst>
                  <a:ext uri="{FF2B5EF4-FFF2-40B4-BE49-F238E27FC236}">
                    <a16:creationId xmlns:a16="http://schemas.microsoft.com/office/drawing/2014/main" id="{DE638F76-CE08-4C34-A80A-BC6AD002DC1D}"/>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2" name="Oval 749">
                <a:extLst>
                  <a:ext uri="{FF2B5EF4-FFF2-40B4-BE49-F238E27FC236}">
                    <a16:creationId xmlns:a16="http://schemas.microsoft.com/office/drawing/2014/main" id="{42E6A61D-075A-41C1-BF2E-CA403D54CCD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3" name="Freeform 750">
                <a:extLst>
                  <a:ext uri="{FF2B5EF4-FFF2-40B4-BE49-F238E27FC236}">
                    <a16:creationId xmlns:a16="http://schemas.microsoft.com/office/drawing/2014/main" id="{3E61E74C-30C0-4F83-A42C-DD41A55966BC}"/>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4" name="Freeform 751">
                <a:extLst>
                  <a:ext uri="{FF2B5EF4-FFF2-40B4-BE49-F238E27FC236}">
                    <a16:creationId xmlns:a16="http://schemas.microsoft.com/office/drawing/2014/main" id="{A47B4560-B800-4C22-871C-43ACC9687F1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5" name="Freeform 752">
                <a:extLst>
                  <a:ext uri="{FF2B5EF4-FFF2-40B4-BE49-F238E27FC236}">
                    <a16:creationId xmlns:a16="http://schemas.microsoft.com/office/drawing/2014/main" id="{046DB2D8-FAFD-48BE-835D-84D773CFC5E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6" name="Freeform 753">
                <a:extLst>
                  <a:ext uri="{FF2B5EF4-FFF2-40B4-BE49-F238E27FC236}">
                    <a16:creationId xmlns:a16="http://schemas.microsoft.com/office/drawing/2014/main" id="{08CF614B-AA2B-4C87-BF91-8A2E54C7E08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97" name="Straight Connector 754">
                <a:extLst>
                  <a:ext uri="{FF2B5EF4-FFF2-40B4-BE49-F238E27FC236}">
                    <a16:creationId xmlns:a16="http://schemas.microsoft.com/office/drawing/2014/main" id="{19F0E28A-16C4-4F10-8D5D-C585F5D242A0}"/>
                  </a:ext>
                </a:extLst>
              </p:cNvPr>
              <p:cNvCxnSpPr>
                <a:cxnSpLocks noChangeShapeType="1"/>
                <a:endCxn id="169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8" name="Straight Connector 755">
                <a:extLst>
                  <a:ext uri="{FF2B5EF4-FFF2-40B4-BE49-F238E27FC236}">
                    <a16:creationId xmlns:a16="http://schemas.microsoft.com/office/drawing/2014/main" id="{76C62C8A-19FF-4EF7-A704-AB937D6021F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3" name="Group 594">
              <a:extLst>
                <a:ext uri="{FF2B5EF4-FFF2-40B4-BE49-F238E27FC236}">
                  <a16:creationId xmlns:a16="http://schemas.microsoft.com/office/drawing/2014/main" id="{B43CA385-A883-4DB9-8C30-71C294E69334}"/>
                </a:ext>
              </a:extLst>
            </p:cNvPr>
            <p:cNvGrpSpPr>
              <a:grpSpLocks/>
            </p:cNvGrpSpPr>
            <p:nvPr/>
          </p:nvGrpSpPr>
          <p:grpSpPr bwMode="auto">
            <a:xfrm>
              <a:off x="7440813" y="3924693"/>
              <a:ext cx="418211" cy="189727"/>
              <a:chOff x="7913987" y="1515773"/>
              <a:chExt cx="625138" cy="276534"/>
            </a:xfrm>
          </p:grpSpPr>
          <p:sp>
            <p:nvSpPr>
              <p:cNvPr id="1681" name="Oval 738">
                <a:extLst>
                  <a:ext uri="{FF2B5EF4-FFF2-40B4-BE49-F238E27FC236}">
                    <a16:creationId xmlns:a16="http://schemas.microsoft.com/office/drawing/2014/main" id="{3C33A00B-26CF-4C29-BF12-B061CD67308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2" name="Rectangle 739">
                <a:extLst>
                  <a:ext uri="{FF2B5EF4-FFF2-40B4-BE49-F238E27FC236}">
                    <a16:creationId xmlns:a16="http://schemas.microsoft.com/office/drawing/2014/main" id="{C64C83A9-5CE9-4EAE-A3B8-17BF91E9E977}"/>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3" name="Oval 740">
                <a:extLst>
                  <a:ext uri="{FF2B5EF4-FFF2-40B4-BE49-F238E27FC236}">
                    <a16:creationId xmlns:a16="http://schemas.microsoft.com/office/drawing/2014/main" id="{C9B4A111-D5BA-4E79-85E5-5F663A054D2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4" name="Freeform 741">
                <a:extLst>
                  <a:ext uri="{FF2B5EF4-FFF2-40B4-BE49-F238E27FC236}">
                    <a16:creationId xmlns:a16="http://schemas.microsoft.com/office/drawing/2014/main" id="{C6873DD1-3AC4-4F70-8C7C-5AC88ABE9C98}"/>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5" name="Freeform 742">
                <a:extLst>
                  <a:ext uri="{FF2B5EF4-FFF2-40B4-BE49-F238E27FC236}">
                    <a16:creationId xmlns:a16="http://schemas.microsoft.com/office/drawing/2014/main" id="{A5B0A314-9FB6-4B0E-8A9F-B0E0A15703F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6" name="Freeform 743">
                <a:extLst>
                  <a:ext uri="{FF2B5EF4-FFF2-40B4-BE49-F238E27FC236}">
                    <a16:creationId xmlns:a16="http://schemas.microsoft.com/office/drawing/2014/main" id="{08F19657-4FC5-4D58-A3BB-77626512236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7" name="Freeform 744">
                <a:extLst>
                  <a:ext uri="{FF2B5EF4-FFF2-40B4-BE49-F238E27FC236}">
                    <a16:creationId xmlns:a16="http://schemas.microsoft.com/office/drawing/2014/main" id="{CEEFE570-32C2-4DBF-9066-27FD5484224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88" name="Straight Connector 745">
                <a:extLst>
                  <a:ext uri="{FF2B5EF4-FFF2-40B4-BE49-F238E27FC236}">
                    <a16:creationId xmlns:a16="http://schemas.microsoft.com/office/drawing/2014/main" id="{283DB0C7-5925-4D6D-860D-BE4695452C44}"/>
                  </a:ext>
                </a:extLst>
              </p:cNvPr>
              <p:cNvCxnSpPr>
                <a:cxnSpLocks noChangeShapeType="1"/>
                <a:endCxn id="168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89" name="Straight Connector 746">
                <a:extLst>
                  <a:ext uri="{FF2B5EF4-FFF2-40B4-BE49-F238E27FC236}">
                    <a16:creationId xmlns:a16="http://schemas.microsoft.com/office/drawing/2014/main" id="{A1CFABE5-63C4-4841-AE54-623A4058E11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534" name="Line 421">
              <a:extLst>
                <a:ext uri="{FF2B5EF4-FFF2-40B4-BE49-F238E27FC236}">
                  <a16:creationId xmlns:a16="http://schemas.microsoft.com/office/drawing/2014/main" id="{1F2DAE03-DCA0-4276-A598-26FFAAAD3DA2}"/>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5" name="Line 422">
              <a:extLst>
                <a:ext uri="{FF2B5EF4-FFF2-40B4-BE49-F238E27FC236}">
                  <a16:creationId xmlns:a16="http://schemas.microsoft.com/office/drawing/2014/main" id="{E0A3506A-8853-4795-B8BF-4667EF638BE0}"/>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6" name="Line 423">
              <a:extLst>
                <a:ext uri="{FF2B5EF4-FFF2-40B4-BE49-F238E27FC236}">
                  <a16:creationId xmlns:a16="http://schemas.microsoft.com/office/drawing/2014/main" id="{25F72D4F-4FF8-4153-A6C9-F92489569940}"/>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7" name="Line 444">
              <a:extLst>
                <a:ext uri="{FF2B5EF4-FFF2-40B4-BE49-F238E27FC236}">
                  <a16:creationId xmlns:a16="http://schemas.microsoft.com/office/drawing/2014/main" id="{118D171F-8F94-4BB3-9ED5-CAE6A9241B56}"/>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8" name="Line 445">
              <a:extLst>
                <a:ext uri="{FF2B5EF4-FFF2-40B4-BE49-F238E27FC236}">
                  <a16:creationId xmlns:a16="http://schemas.microsoft.com/office/drawing/2014/main" id="{CEBF7A7A-D13A-4C70-ADF6-D50B582EF72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9" name="Line 446">
              <a:extLst>
                <a:ext uri="{FF2B5EF4-FFF2-40B4-BE49-F238E27FC236}">
                  <a16:creationId xmlns:a16="http://schemas.microsoft.com/office/drawing/2014/main" id="{08BAA732-04B1-402E-BBCA-723B1924F507}"/>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0" name="Line 447">
              <a:extLst>
                <a:ext uri="{FF2B5EF4-FFF2-40B4-BE49-F238E27FC236}">
                  <a16:creationId xmlns:a16="http://schemas.microsoft.com/office/drawing/2014/main" id="{3358291B-67BD-4BD5-85E9-9A3482552CC2}"/>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1" name="Line 448">
              <a:extLst>
                <a:ext uri="{FF2B5EF4-FFF2-40B4-BE49-F238E27FC236}">
                  <a16:creationId xmlns:a16="http://schemas.microsoft.com/office/drawing/2014/main" id="{A706462B-1F8E-488D-B27F-53C6CDBF2635}"/>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2" name="Line 450">
              <a:extLst>
                <a:ext uri="{FF2B5EF4-FFF2-40B4-BE49-F238E27FC236}">
                  <a16:creationId xmlns:a16="http://schemas.microsoft.com/office/drawing/2014/main" id="{BE610829-0E32-4BA4-BC0C-F15530D0C78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3" name="Line 451">
              <a:extLst>
                <a:ext uri="{FF2B5EF4-FFF2-40B4-BE49-F238E27FC236}">
                  <a16:creationId xmlns:a16="http://schemas.microsoft.com/office/drawing/2014/main" id="{75121201-665C-4944-B33C-C95BBE02681A}"/>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4" name="Line 452">
              <a:extLst>
                <a:ext uri="{FF2B5EF4-FFF2-40B4-BE49-F238E27FC236}">
                  <a16:creationId xmlns:a16="http://schemas.microsoft.com/office/drawing/2014/main" id="{547B74C3-2FC7-484D-8791-346079A8A10F}"/>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5" name="Line 541">
              <a:extLst>
                <a:ext uri="{FF2B5EF4-FFF2-40B4-BE49-F238E27FC236}">
                  <a16:creationId xmlns:a16="http://schemas.microsoft.com/office/drawing/2014/main" id="{8A7FF46E-BFA7-4E39-849E-71A47E57639C}"/>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46" name="Group 665">
              <a:extLst>
                <a:ext uri="{FF2B5EF4-FFF2-40B4-BE49-F238E27FC236}">
                  <a16:creationId xmlns:a16="http://schemas.microsoft.com/office/drawing/2014/main" id="{58A48BFB-FD77-42B3-B2CC-0BB8D8A68CF0}"/>
                </a:ext>
              </a:extLst>
            </p:cNvPr>
            <p:cNvGrpSpPr>
              <a:grpSpLocks/>
            </p:cNvGrpSpPr>
            <p:nvPr/>
          </p:nvGrpSpPr>
          <p:grpSpPr bwMode="auto">
            <a:xfrm>
              <a:off x="7689850" y="2395538"/>
              <a:ext cx="390525" cy="169862"/>
              <a:chOff x="4650" y="1129"/>
              <a:chExt cx="246" cy="95"/>
            </a:xfrm>
          </p:grpSpPr>
          <p:sp>
            <p:nvSpPr>
              <p:cNvPr id="1673" name="Oval 407">
                <a:extLst>
                  <a:ext uri="{FF2B5EF4-FFF2-40B4-BE49-F238E27FC236}">
                    <a16:creationId xmlns:a16="http://schemas.microsoft.com/office/drawing/2014/main" id="{9D6F3FB7-FB86-49E8-ABC2-B8D8958AA86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74" name="Rectangle 410">
                <a:extLst>
                  <a:ext uri="{FF2B5EF4-FFF2-40B4-BE49-F238E27FC236}">
                    <a16:creationId xmlns:a16="http://schemas.microsoft.com/office/drawing/2014/main" id="{89090BA7-7CDE-456D-BD24-C10FFEE7D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75" name="Oval 411">
                <a:extLst>
                  <a:ext uri="{FF2B5EF4-FFF2-40B4-BE49-F238E27FC236}">
                    <a16:creationId xmlns:a16="http://schemas.microsoft.com/office/drawing/2014/main" id="{FE43AC1B-E1C3-4AA0-A641-C1AA7A34B72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76" name="Group 659">
                <a:extLst>
                  <a:ext uri="{FF2B5EF4-FFF2-40B4-BE49-F238E27FC236}">
                    <a16:creationId xmlns:a16="http://schemas.microsoft.com/office/drawing/2014/main" id="{7EF4B1AE-C00B-4835-8E31-88C1C8DA8F7E}"/>
                  </a:ext>
                </a:extLst>
              </p:cNvPr>
              <p:cNvGrpSpPr>
                <a:grpSpLocks/>
              </p:cNvGrpSpPr>
              <p:nvPr/>
            </p:nvGrpSpPr>
            <p:grpSpPr bwMode="auto">
              <a:xfrm>
                <a:off x="4699" y="1145"/>
                <a:ext cx="138" cy="29"/>
                <a:chOff x="2468" y="1332"/>
                <a:chExt cx="310" cy="60"/>
              </a:xfrm>
            </p:grpSpPr>
            <p:sp>
              <p:nvSpPr>
                <p:cNvPr id="1679" name="Freeform 660">
                  <a:extLst>
                    <a:ext uri="{FF2B5EF4-FFF2-40B4-BE49-F238E27FC236}">
                      <a16:creationId xmlns:a16="http://schemas.microsoft.com/office/drawing/2014/main" id="{2AB4F1D2-07C1-463A-88CB-8237F02743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80" name="Freeform 661">
                  <a:extLst>
                    <a:ext uri="{FF2B5EF4-FFF2-40B4-BE49-F238E27FC236}">
                      <a16:creationId xmlns:a16="http://schemas.microsoft.com/office/drawing/2014/main" id="{0A95DB44-F9F7-458F-B885-6802408253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77" name="Line 662">
                <a:extLst>
                  <a:ext uri="{FF2B5EF4-FFF2-40B4-BE49-F238E27FC236}">
                    <a16:creationId xmlns:a16="http://schemas.microsoft.com/office/drawing/2014/main" id="{09B48262-D45B-4629-9227-2107E68BA2B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8" name="Line 663">
                <a:extLst>
                  <a:ext uri="{FF2B5EF4-FFF2-40B4-BE49-F238E27FC236}">
                    <a16:creationId xmlns:a16="http://schemas.microsoft.com/office/drawing/2014/main" id="{199065D8-5782-4101-9013-37053A97E2A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7" name="Group 675">
              <a:extLst>
                <a:ext uri="{FF2B5EF4-FFF2-40B4-BE49-F238E27FC236}">
                  <a16:creationId xmlns:a16="http://schemas.microsoft.com/office/drawing/2014/main" id="{8353B4AB-A180-4290-B064-4405EAC9999D}"/>
                </a:ext>
              </a:extLst>
            </p:cNvPr>
            <p:cNvGrpSpPr>
              <a:grpSpLocks/>
            </p:cNvGrpSpPr>
            <p:nvPr/>
          </p:nvGrpSpPr>
          <p:grpSpPr bwMode="auto">
            <a:xfrm>
              <a:off x="7204075" y="2493963"/>
              <a:ext cx="390525" cy="169862"/>
              <a:chOff x="4650" y="1129"/>
              <a:chExt cx="246" cy="95"/>
            </a:xfrm>
          </p:grpSpPr>
          <p:sp>
            <p:nvSpPr>
              <p:cNvPr id="1665" name="Oval 407">
                <a:extLst>
                  <a:ext uri="{FF2B5EF4-FFF2-40B4-BE49-F238E27FC236}">
                    <a16:creationId xmlns:a16="http://schemas.microsoft.com/office/drawing/2014/main" id="{6DA21332-3C0A-4C0A-B02F-BC47B4597A7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66" name="Rectangle 410">
                <a:extLst>
                  <a:ext uri="{FF2B5EF4-FFF2-40B4-BE49-F238E27FC236}">
                    <a16:creationId xmlns:a16="http://schemas.microsoft.com/office/drawing/2014/main" id="{9219DC86-D69C-49AD-A03D-2106F72A577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67" name="Oval 411">
                <a:extLst>
                  <a:ext uri="{FF2B5EF4-FFF2-40B4-BE49-F238E27FC236}">
                    <a16:creationId xmlns:a16="http://schemas.microsoft.com/office/drawing/2014/main" id="{A8EEE61A-69F0-4C0C-A046-EC603A720A8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8" name="Group 679">
                <a:extLst>
                  <a:ext uri="{FF2B5EF4-FFF2-40B4-BE49-F238E27FC236}">
                    <a16:creationId xmlns:a16="http://schemas.microsoft.com/office/drawing/2014/main" id="{B8EA5B01-616B-4204-A43E-9A397F3F1C7F}"/>
                  </a:ext>
                </a:extLst>
              </p:cNvPr>
              <p:cNvGrpSpPr>
                <a:grpSpLocks/>
              </p:cNvGrpSpPr>
              <p:nvPr/>
            </p:nvGrpSpPr>
            <p:grpSpPr bwMode="auto">
              <a:xfrm>
                <a:off x="4699" y="1145"/>
                <a:ext cx="138" cy="29"/>
                <a:chOff x="2468" y="1332"/>
                <a:chExt cx="310" cy="60"/>
              </a:xfrm>
            </p:grpSpPr>
            <p:sp>
              <p:nvSpPr>
                <p:cNvPr id="1671" name="Freeform 680">
                  <a:extLst>
                    <a:ext uri="{FF2B5EF4-FFF2-40B4-BE49-F238E27FC236}">
                      <a16:creationId xmlns:a16="http://schemas.microsoft.com/office/drawing/2014/main" id="{49F8755B-A82C-4F89-9607-B8F2F15579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72" name="Freeform 681">
                  <a:extLst>
                    <a:ext uri="{FF2B5EF4-FFF2-40B4-BE49-F238E27FC236}">
                      <a16:creationId xmlns:a16="http://schemas.microsoft.com/office/drawing/2014/main" id="{0D6E58AA-9CED-401F-A1C7-793F338D8B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9" name="Line 682">
                <a:extLst>
                  <a:ext uri="{FF2B5EF4-FFF2-40B4-BE49-F238E27FC236}">
                    <a16:creationId xmlns:a16="http://schemas.microsoft.com/office/drawing/2014/main" id="{771DD7C9-DA1C-4BBB-B594-EA4B3335F32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0" name="Line 683">
                <a:extLst>
                  <a:ext uri="{FF2B5EF4-FFF2-40B4-BE49-F238E27FC236}">
                    <a16:creationId xmlns:a16="http://schemas.microsoft.com/office/drawing/2014/main" id="{66708289-ABC2-411C-BF47-58F3A9B849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8" name="Group 684">
              <a:extLst>
                <a:ext uri="{FF2B5EF4-FFF2-40B4-BE49-F238E27FC236}">
                  <a16:creationId xmlns:a16="http://schemas.microsoft.com/office/drawing/2014/main" id="{CBC05172-7352-47E9-87CA-6F9618D0E013}"/>
                </a:ext>
              </a:extLst>
            </p:cNvPr>
            <p:cNvGrpSpPr>
              <a:grpSpLocks/>
            </p:cNvGrpSpPr>
            <p:nvPr/>
          </p:nvGrpSpPr>
          <p:grpSpPr bwMode="auto">
            <a:xfrm>
              <a:off x="7215188" y="2757488"/>
              <a:ext cx="390525" cy="169862"/>
              <a:chOff x="4650" y="1129"/>
              <a:chExt cx="246" cy="95"/>
            </a:xfrm>
          </p:grpSpPr>
          <p:sp>
            <p:nvSpPr>
              <p:cNvPr id="1657" name="Oval 407">
                <a:extLst>
                  <a:ext uri="{FF2B5EF4-FFF2-40B4-BE49-F238E27FC236}">
                    <a16:creationId xmlns:a16="http://schemas.microsoft.com/office/drawing/2014/main" id="{7E90A88D-5D58-44A8-AC39-095C0D7230B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8" name="Rectangle 410">
                <a:extLst>
                  <a:ext uri="{FF2B5EF4-FFF2-40B4-BE49-F238E27FC236}">
                    <a16:creationId xmlns:a16="http://schemas.microsoft.com/office/drawing/2014/main" id="{A0F3FA8E-2D82-4AC5-84B0-EE547EB314C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9" name="Oval 411">
                <a:extLst>
                  <a:ext uri="{FF2B5EF4-FFF2-40B4-BE49-F238E27FC236}">
                    <a16:creationId xmlns:a16="http://schemas.microsoft.com/office/drawing/2014/main" id="{07905D41-0924-4E44-B486-F734477A98B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0" name="Group 688">
                <a:extLst>
                  <a:ext uri="{FF2B5EF4-FFF2-40B4-BE49-F238E27FC236}">
                    <a16:creationId xmlns:a16="http://schemas.microsoft.com/office/drawing/2014/main" id="{03702AA9-7DCF-4604-85F5-763869B0829C}"/>
                  </a:ext>
                </a:extLst>
              </p:cNvPr>
              <p:cNvGrpSpPr>
                <a:grpSpLocks/>
              </p:cNvGrpSpPr>
              <p:nvPr/>
            </p:nvGrpSpPr>
            <p:grpSpPr bwMode="auto">
              <a:xfrm>
                <a:off x="4699" y="1145"/>
                <a:ext cx="138" cy="29"/>
                <a:chOff x="2468" y="1332"/>
                <a:chExt cx="310" cy="60"/>
              </a:xfrm>
            </p:grpSpPr>
            <p:sp>
              <p:nvSpPr>
                <p:cNvPr id="1663" name="Freeform 689">
                  <a:extLst>
                    <a:ext uri="{FF2B5EF4-FFF2-40B4-BE49-F238E27FC236}">
                      <a16:creationId xmlns:a16="http://schemas.microsoft.com/office/drawing/2014/main" id="{75009BB2-FFCC-4719-A96E-E040F6D1C3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64" name="Freeform 690">
                  <a:extLst>
                    <a:ext uri="{FF2B5EF4-FFF2-40B4-BE49-F238E27FC236}">
                      <a16:creationId xmlns:a16="http://schemas.microsoft.com/office/drawing/2014/main" id="{2B5C8290-D6E6-4D30-9079-86705F5D25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1" name="Line 691">
                <a:extLst>
                  <a:ext uri="{FF2B5EF4-FFF2-40B4-BE49-F238E27FC236}">
                    <a16:creationId xmlns:a16="http://schemas.microsoft.com/office/drawing/2014/main" id="{B19AA755-768D-4AEA-A699-4EF3CB34E09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2" name="Line 692">
                <a:extLst>
                  <a:ext uri="{FF2B5EF4-FFF2-40B4-BE49-F238E27FC236}">
                    <a16:creationId xmlns:a16="http://schemas.microsoft.com/office/drawing/2014/main" id="{467987BD-70E3-4032-A49D-3AC70CBF596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49" name="Line 693">
              <a:extLst>
                <a:ext uri="{FF2B5EF4-FFF2-40B4-BE49-F238E27FC236}">
                  <a16:creationId xmlns:a16="http://schemas.microsoft.com/office/drawing/2014/main" id="{F7F384D6-C00F-462F-9959-C7805F814C84}"/>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50" name="Group 694">
              <a:extLst>
                <a:ext uri="{FF2B5EF4-FFF2-40B4-BE49-F238E27FC236}">
                  <a16:creationId xmlns:a16="http://schemas.microsoft.com/office/drawing/2014/main" id="{A8CA43EF-738D-442A-A800-60DEB80DEF31}"/>
                </a:ext>
              </a:extLst>
            </p:cNvPr>
            <p:cNvGrpSpPr>
              <a:grpSpLocks/>
            </p:cNvGrpSpPr>
            <p:nvPr/>
          </p:nvGrpSpPr>
          <p:grpSpPr bwMode="auto">
            <a:xfrm>
              <a:off x="7400925" y="3911600"/>
              <a:ext cx="485775" cy="203200"/>
              <a:chOff x="4650" y="1129"/>
              <a:chExt cx="246" cy="95"/>
            </a:xfrm>
          </p:grpSpPr>
          <p:sp>
            <p:nvSpPr>
              <p:cNvPr id="1649" name="Oval 407">
                <a:extLst>
                  <a:ext uri="{FF2B5EF4-FFF2-40B4-BE49-F238E27FC236}">
                    <a16:creationId xmlns:a16="http://schemas.microsoft.com/office/drawing/2014/main" id="{D029EF91-49AE-44EA-A65C-167AC2C3AB6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0" name="Rectangle 410">
                <a:extLst>
                  <a:ext uri="{FF2B5EF4-FFF2-40B4-BE49-F238E27FC236}">
                    <a16:creationId xmlns:a16="http://schemas.microsoft.com/office/drawing/2014/main" id="{4B5D8D0D-72D8-4063-BD0D-717798C94E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1" name="Oval 411">
                <a:extLst>
                  <a:ext uri="{FF2B5EF4-FFF2-40B4-BE49-F238E27FC236}">
                    <a16:creationId xmlns:a16="http://schemas.microsoft.com/office/drawing/2014/main" id="{A9E19BD8-229B-4D63-9FC7-C7CF87E4D4E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52" name="Group 698">
                <a:extLst>
                  <a:ext uri="{FF2B5EF4-FFF2-40B4-BE49-F238E27FC236}">
                    <a16:creationId xmlns:a16="http://schemas.microsoft.com/office/drawing/2014/main" id="{77A64C53-AF88-4462-A00C-2A297D94396C}"/>
                  </a:ext>
                </a:extLst>
              </p:cNvPr>
              <p:cNvGrpSpPr>
                <a:grpSpLocks/>
              </p:cNvGrpSpPr>
              <p:nvPr/>
            </p:nvGrpSpPr>
            <p:grpSpPr bwMode="auto">
              <a:xfrm>
                <a:off x="4699" y="1145"/>
                <a:ext cx="138" cy="29"/>
                <a:chOff x="2468" y="1332"/>
                <a:chExt cx="310" cy="60"/>
              </a:xfrm>
            </p:grpSpPr>
            <p:sp>
              <p:nvSpPr>
                <p:cNvPr id="1655" name="Freeform 699">
                  <a:extLst>
                    <a:ext uri="{FF2B5EF4-FFF2-40B4-BE49-F238E27FC236}">
                      <a16:creationId xmlns:a16="http://schemas.microsoft.com/office/drawing/2014/main" id="{DEA63AE5-4CDE-427D-ABCF-7B7E66EA9A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56" name="Freeform 700">
                  <a:extLst>
                    <a:ext uri="{FF2B5EF4-FFF2-40B4-BE49-F238E27FC236}">
                      <a16:creationId xmlns:a16="http://schemas.microsoft.com/office/drawing/2014/main" id="{D78E7280-CA18-4983-BFA1-DC1A70E855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53" name="Line 701">
                <a:extLst>
                  <a:ext uri="{FF2B5EF4-FFF2-40B4-BE49-F238E27FC236}">
                    <a16:creationId xmlns:a16="http://schemas.microsoft.com/office/drawing/2014/main" id="{CADD7C50-2345-44BB-AA1B-495448BBC9F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4" name="Line 702">
                <a:extLst>
                  <a:ext uri="{FF2B5EF4-FFF2-40B4-BE49-F238E27FC236}">
                    <a16:creationId xmlns:a16="http://schemas.microsoft.com/office/drawing/2014/main" id="{FB0D010F-A55B-4CE6-BBBD-58E6946DFA8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1" name="Group 712">
              <a:extLst>
                <a:ext uri="{FF2B5EF4-FFF2-40B4-BE49-F238E27FC236}">
                  <a16:creationId xmlns:a16="http://schemas.microsoft.com/office/drawing/2014/main" id="{161906BE-B2E3-4D9F-B1E2-F17EC822ACAA}"/>
                </a:ext>
              </a:extLst>
            </p:cNvPr>
            <p:cNvGrpSpPr>
              <a:grpSpLocks/>
            </p:cNvGrpSpPr>
            <p:nvPr/>
          </p:nvGrpSpPr>
          <p:grpSpPr bwMode="auto">
            <a:xfrm>
              <a:off x="7081838" y="3630613"/>
              <a:ext cx="485775" cy="203200"/>
              <a:chOff x="4650" y="1129"/>
              <a:chExt cx="246" cy="95"/>
            </a:xfrm>
          </p:grpSpPr>
          <p:sp>
            <p:nvSpPr>
              <p:cNvPr id="1641" name="Oval 407">
                <a:extLst>
                  <a:ext uri="{FF2B5EF4-FFF2-40B4-BE49-F238E27FC236}">
                    <a16:creationId xmlns:a16="http://schemas.microsoft.com/office/drawing/2014/main" id="{6CB43489-DD81-4C96-8CBE-E106FEB65CE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42" name="Rectangle 410">
                <a:extLst>
                  <a:ext uri="{FF2B5EF4-FFF2-40B4-BE49-F238E27FC236}">
                    <a16:creationId xmlns:a16="http://schemas.microsoft.com/office/drawing/2014/main" id="{958BE0AB-8AC2-4A23-A7DD-71A2E30531F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43" name="Oval 411">
                <a:extLst>
                  <a:ext uri="{FF2B5EF4-FFF2-40B4-BE49-F238E27FC236}">
                    <a16:creationId xmlns:a16="http://schemas.microsoft.com/office/drawing/2014/main" id="{CFF037ED-DCF4-44A4-8363-658FCA0919F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44" name="Group 716">
                <a:extLst>
                  <a:ext uri="{FF2B5EF4-FFF2-40B4-BE49-F238E27FC236}">
                    <a16:creationId xmlns:a16="http://schemas.microsoft.com/office/drawing/2014/main" id="{CCA4D2FC-053E-4C3C-9934-3C690422CA5E}"/>
                  </a:ext>
                </a:extLst>
              </p:cNvPr>
              <p:cNvGrpSpPr>
                <a:grpSpLocks/>
              </p:cNvGrpSpPr>
              <p:nvPr/>
            </p:nvGrpSpPr>
            <p:grpSpPr bwMode="auto">
              <a:xfrm>
                <a:off x="4699" y="1145"/>
                <a:ext cx="138" cy="29"/>
                <a:chOff x="2468" y="1332"/>
                <a:chExt cx="310" cy="60"/>
              </a:xfrm>
            </p:grpSpPr>
            <p:sp>
              <p:nvSpPr>
                <p:cNvPr id="1647" name="Freeform 717">
                  <a:extLst>
                    <a:ext uri="{FF2B5EF4-FFF2-40B4-BE49-F238E27FC236}">
                      <a16:creationId xmlns:a16="http://schemas.microsoft.com/office/drawing/2014/main" id="{1073EAF0-ED41-4219-B76E-29572EB7812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8" name="Freeform 718">
                  <a:extLst>
                    <a:ext uri="{FF2B5EF4-FFF2-40B4-BE49-F238E27FC236}">
                      <a16:creationId xmlns:a16="http://schemas.microsoft.com/office/drawing/2014/main" id="{5A79683B-7619-435A-BE01-A21B49E40F8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45" name="Line 719">
                <a:extLst>
                  <a:ext uri="{FF2B5EF4-FFF2-40B4-BE49-F238E27FC236}">
                    <a16:creationId xmlns:a16="http://schemas.microsoft.com/office/drawing/2014/main" id="{8DF33707-4DF8-4611-9092-C1FD2B687C8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46" name="Line 720">
                <a:extLst>
                  <a:ext uri="{FF2B5EF4-FFF2-40B4-BE49-F238E27FC236}">
                    <a16:creationId xmlns:a16="http://schemas.microsoft.com/office/drawing/2014/main" id="{06698AAE-15C0-43EC-B11E-3455483B949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2" name="Group 721">
              <a:extLst>
                <a:ext uri="{FF2B5EF4-FFF2-40B4-BE49-F238E27FC236}">
                  <a16:creationId xmlns:a16="http://schemas.microsoft.com/office/drawing/2014/main" id="{6159D731-374A-43B3-B45D-2C2FC54506A7}"/>
                </a:ext>
              </a:extLst>
            </p:cNvPr>
            <p:cNvGrpSpPr>
              <a:grpSpLocks/>
            </p:cNvGrpSpPr>
            <p:nvPr/>
          </p:nvGrpSpPr>
          <p:grpSpPr bwMode="auto">
            <a:xfrm>
              <a:off x="7743825" y="3643313"/>
              <a:ext cx="485775" cy="203200"/>
              <a:chOff x="4650" y="1129"/>
              <a:chExt cx="246" cy="95"/>
            </a:xfrm>
          </p:grpSpPr>
          <p:sp>
            <p:nvSpPr>
              <p:cNvPr id="1633" name="Oval 407">
                <a:extLst>
                  <a:ext uri="{FF2B5EF4-FFF2-40B4-BE49-F238E27FC236}">
                    <a16:creationId xmlns:a16="http://schemas.microsoft.com/office/drawing/2014/main" id="{9D9331E1-15CA-4E76-8125-BA9354D732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34" name="Rectangle 410">
                <a:extLst>
                  <a:ext uri="{FF2B5EF4-FFF2-40B4-BE49-F238E27FC236}">
                    <a16:creationId xmlns:a16="http://schemas.microsoft.com/office/drawing/2014/main" id="{BAADA6BC-78B2-4A0E-8D28-2C0E1567E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35" name="Oval 411">
                <a:extLst>
                  <a:ext uri="{FF2B5EF4-FFF2-40B4-BE49-F238E27FC236}">
                    <a16:creationId xmlns:a16="http://schemas.microsoft.com/office/drawing/2014/main" id="{1D705DE1-C038-4720-B37E-DFAA95D6328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36" name="Group 725">
                <a:extLst>
                  <a:ext uri="{FF2B5EF4-FFF2-40B4-BE49-F238E27FC236}">
                    <a16:creationId xmlns:a16="http://schemas.microsoft.com/office/drawing/2014/main" id="{7999B754-6EE9-4BBD-A996-F890207AE66E}"/>
                  </a:ext>
                </a:extLst>
              </p:cNvPr>
              <p:cNvGrpSpPr>
                <a:grpSpLocks/>
              </p:cNvGrpSpPr>
              <p:nvPr/>
            </p:nvGrpSpPr>
            <p:grpSpPr bwMode="auto">
              <a:xfrm>
                <a:off x="4699" y="1145"/>
                <a:ext cx="138" cy="29"/>
                <a:chOff x="2468" y="1332"/>
                <a:chExt cx="310" cy="60"/>
              </a:xfrm>
            </p:grpSpPr>
            <p:sp>
              <p:nvSpPr>
                <p:cNvPr id="1639" name="Freeform 726">
                  <a:extLst>
                    <a:ext uri="{FF2B5EF4-FFF2-40B4-BE49-F238E27FC236}">
                      <a16:creationId xmlns:a16="http://schemas.microsoft.com/office/drawing/2014/main" id="{E6CC4507-E3C8-4831-94C2-2CBB0C9EC79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0" name="Freeform 727">
                  <a:extLst>
                    <a:ext uri="{FF2B5EF4-FFF2-40B4-BE49-F238E27FC236}">
                      <a16:creationId xmlns:a16="http://schemas.microsoft.com/office/drawing/2014/main" id="{76189EBC-71D4-4B33-98BD-F957279AAA7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37" name="Line 728">
                <a:extLst>
                  <a:ext uri="{FF2B5EF4-FFF2-40B4-BE49-F238E27FC236}">
                    <a16:creationId xmlns:a16="http://schemas.microsoft.com/office/drawing/2014/main" id="{FA82D12A-6255-4065-85A5-7300C2875D6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38" name="Line 729">
                <a:extLst>
                  <a:ext uri="{FF2B5EF4-FFF2-40B4-BE49-F238E27FC236}">
                    <a16:creationId xmlns:a16="http://schemas.microsoft.com/office/drawing/2014/main" id="{F5E8F72E-20AB-4FD0-8DBE-3BCCEBF4258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53" name="Text Box 580">
              <a:extLst>
                <a:ext uri="{FF2B5EF4-FFF2-40B4-BE49-F238E27FC236}">
                  <a16:creationId xmlns:a16="http://schemas.microsoft.com/office/drawing/2014/main" id="{16650434-7EB1-42D2-852F-FC8514CCA3D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1554" name="Text Box 580">
              <a:extLst>
                <a:ext uri="{FF2B5EF4-FFF2-40B4-BE49-F238E27FC236}">
                  <a16:creationId xmlns:a16="http://schemas.microsoft.com/office/drawing/2014/main" id="{3586837C-E570-4555-88A0-3E59C4EDF51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1555" name="Text Box 580">
              <a:extLst>
                <a:ext uri="{FF2B5EF4-FFF2-40B4-BE49-F238E27FC236}">
                  <a16:creationId xmlns:a16="http://schemas.microsoft.com/office/drawing/2014/main" id="{8B4F8CFA-A5F9-4A28-A7C8-F32FF6121DA4}"/>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1556" name="Text Box 580">
              <a:extLst>
                <a:ext uri="{FF2B5EF4-FFF2-40B4-BE49-F238E27FC236}">
                  <a16:creationId xmlns:a16="http://schemas.microsoft.com/office/drawing/2014/main" id="{2016BCA7-A5AF-42D7-AEBB-EC65AD3A0DDD}"/>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1557" name="Text Box 580">
              <a:extLst>
                <a:ext uri="{FF2B5EF4-FFF2-40B4-BE49-F238E27FC236}">
                  <a16:creationId xmlns:a16="http://schemas.microsoft.com/office/drawing/2014/main" id="{1F2EA2EA-CF7C-4B0E-BDF1-40CB687EE2FC}"/>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1558" name="Picture 269" descr="cell_tower_radiation copy">
              <a:extLst>
                <a:ext uri="{FF2B5EF4-FFF2-40B4-BE49-F238E27FC236}">
                  <a16:creationId xmlns:a16="http://schemas.microsoft.com/office/drawing/2014/main" id="{13525813-72F9-4A91-90A7-D09BB1525AB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9" name="Group 347">
              <a:extLst>
                <a:ext uri="{FF2B5EF4-FFF2-40B4-BE49-F238E27FC236}">
                  <a16:creationId xmlns:a16="http://schemas.microsoft.com/office/drawing/2014/main" id="{547113EA-EF01-494C-BD6B-0F759F601AA4}"/>
                </a:ext>
              </a:extLst>
            </p:cNvPr>
            <p:cNvGrpSpPr>
              <a:grpSpLocks/>
            </p:cNvGrpSpPr>
            <p:nvPr/>
          </p:nvGrpSpPr>
          <p:grpSpPr bwMode="auto">
            <a:xfrm>
              <a:off x="7077272" y="3621727"/>
              <a:ext cx="493804" cy="228319"/>
              <a:chOff x="1871277" y="1576300"/>
              <a:chExt cx="1128371" cy="437861"/>
            </a:xfrm>
          </p:grpSpPr>
          <p:sp>
            <p:nvSpPr>
              <p:cNvPr id="1624" name="Oval 681">
                <a:extLst>
                  <a:ext uri="{FF2B5EF4-FFF2-40B4-BE49-F238E27FC236}">
                    <a16:creationId xmlns:a16="http://schemas.microsoft.com/office/drawing/2014/main" id="{0B005163-5F6D-4DFE-A78B-5D1A379A124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5" name="Rectangle 682">
                <a:extLst>
                  <a:ext uri="{FF2B5EF4-FFF2-40B4-BE49-F238E27FC236}">
                    <a16:creationId xmlns:a16="http://schemas.microsoft.com/office/drawing/2014/main" id="{4AA551BF-36E7-46F0-BB8C-6F3E9D99A20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6" name="Oval 683">
                <a:extLst>
                  <a:ext uri="{FF2B5EF4-FFF2-40B4-BE49-F238E27FC236}">
                    <a16:creationId xmlns:a16="http://schemas.microsoft.com/office/drawing/2014/main" id="{621D9C60-F412-441A-8D8C-07E23F561A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7" name="Freeform 684">
                <a:extLst>
                  <a:ext uri="{FF2B5EF4-FFF2-40B4-BE49-F238E27FC236}">
                    <a16:creationId xmlns:a16="http://schemas.microsoft.com/office/drawing/2014/main" id="{B828D598-FF96-474F-933C-D3A7365D588E}"/>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8" name="Freeform 685">
                <a:extLst>
                  <a:ext uri="{FF2B5EF4-FFF2-40B4-BE49-F238E27FC236}">
                    <a16:creationId xmlns:a16="http://schemas.microsoft.com/office/drawing/2014/main" id="{A4CFCAEF-414E-4D68-BF90-90C46D2130A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9" name="Freeform 686">
                <a:extLst>
                  <a:ext uri="{FF2B5EF4-FFF2-40B4-BE49-F238E27FC236}">
                    <a16:creationId xmlns:a16="http://schemas.microsoft.com/office/drawing/2014/main" id="{FE8CEA53-28F3-4BE9-9E14-6B63E5427FE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30" name="Freeform 687">
                <a:extLst>
                  <a:ext uri="{FF2B5EF4-FFF2-40B4-BE49-F238E27FC236}">
                    <a16:creationId xmlns:a16="http://schemas.microsoft.com/office/drawing/2014/main" id="{7DEBDABF-2028-464D-B630-1026F862136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31" name="Straight Connector 688">
                <a:extLst>
                  <a:ext uri="{FF2B5EF4-FFF2-40B4-BE49-F238E27FC236}">
                    <a16:creationId xmlns:a16="http://schemas.microsoft.com/office/drawing/2014/main" id="{672C89CE-B446-4623-A45B-6174E93AFC2D}"/>
                  </a:ext>
                </a:extLst>
              </p:cNvPr>
              <p:cNvCxnSpPr>
                <a:cxnSpLocks noChangeShapeType="1"/>
                <a:endCxn id="162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2" name="Straight Connector 689">
                <a:extLst>
                  <a:ext uri="{FF2B5EF4-FFF2-40B4-BE49-F238E27FC236}">
                    <a16:creationId xmlns:a16="http://schemas.microsoft.com/office/drawing/2014/main" id="{317A61C8-F577-4976-BF76-BE57046F92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0" name="Group 347">
              <a:extLst>
                <a:ext uri="{FF2B5EF4-FFF2-40B4-BE49-F238E27FC236}">
                  <a16:creationId xmlns:a16="http://schemas.microsoft.com/office/drawing/2014/main" id="{B20486A7-8918-4C6A-8425-9364314DE2B0}"/>
                </a:ext>
              </a:extLst>
            </p:cNvPr>
            <p:cNvGrpSpPr>
              <a:grpSpLocks/>
            </p:cNvGrpSpPr>
            <p:nvPr/>
          </p:nvGrpSpPr>
          <p:grpSpPr bwMode="auto">
            <a:xfrm>
              <a:off x="7733157" y="3638864"/>
              <a:ext cx="493804" cy="228319"/>
              <a:chOff x="1871277" y="1576300"/>
              <a:chExt cx="1128371" cy="437861"/>
            </a:xfrm>
          </p:grpSpPr>
          <p:sp>
            <p:nvSpPr>
              <p:cNvPr id="1615" name="Oval 672">
                <a:extLst>
                  <a:ext uri="{FF2B5EF4-FFF2-40B4-BE49-F238E27FC236}">
                    <a16:creationId xmlns:a16="http://schemas.microsoft.com/office/drawing/2014/main" id="{2FE6FAFB-0250-4B22-9CBF-07230E4F9F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6" name="Rectangle 673">
                <a:extLst>
                  <a:ext uri="{FF2B5EF4-FFF2-40B4-BE49-F238E27FC236}">
                    <a16:creationId xmlns:a16="http://schemas.microsoft.com/office/drawing/2014/main" id="{3A8D35F9-5948-432C-B559-2FCF7D828181}"/>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7" name="Oval 674">
                <a:extLst>
                  <a:ext uri="{FF2B5EF4-FFF2-40B4-BE49-F238E27FC236}">
                    <a16:creationId xmlns:a16="http://schemas.microsoft.com/office/drawing/2014/main" id="{5E0E2730-CB66-4B3C-8A4B-8DCFACE48D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8" name="Freeform 675">
                <a:extLst>
                  <a:ext uri="{FF2B5EF4-FFF2-40B4-BE49-F238E27FC236}">
                    <a16:creationId xmlns:a16="http://schemas.microsoft.com/office/drawing/2014/main" id="{3B901AA5-BA8D-4D5E-A33E-817FAE3358B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9" name="Freeform 676">
                <a:extLst>
                  <a:ext uri="{FF2B5EF4-FFF2-40B4-BE49-F238E27FC236}">
                    <a16:creationId xmlns:a16="http://schemas.microsoft.com/office/drawing/2014/main" id="{5631C1A7-4EC9-4FCF-B3EE-2DF4008791F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0" name="Freeform 677">
                <a:extLst>
                  <a:ext uri="{FF2B5EF4-FFF2-40B4-BE49-F238E27FC236}">
                    <a16:creationId xmlns:a16="http://schemas.microsoft.com/office/drawing/2014/main" id="{358DF060-7718-4B52-924E-0976491A923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1" name="Freeform 678">
                <a:extLst>
                  <a:ext uri="{FF2B5EF4-FFF2-40B4-BE49-F238E27FC236}">
                    <a16:creationId xmlns:a16="http://schemas.microsoft.com/office/drawing/2014/main" id="{BD5AAAF4-9AF1-4694-905D-50A5242A56D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22" name="Straight Connector 679">
                <a:extLst>
                  <a:ext uri="{FF2B5EF4-FFF2-40B4-BE49-F238E27FC236}">
                    <a16:creationId xmlns:a16="http://schemas.microsoft.com/office/drawing/2014/main" id="{F9B5397B-84E0-482E-A12D-9760A08D6D18}"/>
                  </a:ext>
                </a:extLst>
              </p:cNvPr>
              <p:cNvCxnSpPr>
                <a:cxnSpLocks noChangeShapeType="1"/>
                <a:endCxn id="16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23" name="Straight Connector 680">
                <a:extLst>
                  <a:ext uri="{FF2B5EF4-FFF2-40B4-BE49-F238E27FC236}">
                    <a16:creationId xmlns:a16="http://schemas.microsoft.com/office/drawing/2014/main" id="{8AD44854-5F5D-4236-B5A3-C766ADC3F1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1" name="Group 347">
              <a:extLst>
                <a:ext uri="{FF2B5EF4-FFF2-40B4-BE49-F238E27FC236}">
                  <a16:creationId xmlns:a16="http://schemas.microsoft.com/office/drawing/2014/main" id="{E6FBC4AB-71EA-4382-9CED-D3D20C2BB94F}"/>
                </a:ext>
              </a:extLst>
            </p:cNvPr>
            <p:cNvGrpSpPr>
              <a:grpSpLocks/>
            </p:cNvGrpSpPr>
            <p:nvPr/>
          </p:nvGrpSpPr>
          <p:grpSpPr bwMode="auto">
            <a:xfrm>
              <a:off x="7397100" y="3903983"/>
              <a:ext cx="493804" cy="228319"/>
              <a:chOff x="1871277" y="1576300"/>
              <a:chExt cx="1128371" cy="437861"/>
            </a:xfrm>
          </p:grpSpPr>
          <p:sp>
            <p:nvSpPr>
              <p:cNvPr id="1606" name="Oval 663">
                <a:extLst>
                  <a:ext uri="{FF2B5EF4-FFF2-40B4-BE49-F238E27FC236}">
                    <a16:creationId xmlns:a16="http://schemas.microsoft.com/office/drawing/2014/main" id="{3FBD80EC-DCFC-4FFC-B852-A051DF19B52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7" name="Rectangle 664">
                <a:extLst>
                  <a:ext uri="{FF2B5EF4-FFF2-40B4-BE49-F238E27FC236}">
                    <a16:creationId xmlns:a16="http://schemas.microsoft.com/office/drawing/2014/main" id="{A87E151B-A0FB-49D8-964B-01DC8BC5539D}"/>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8" name="Oval 665">
                <a:extLst>
                  <a:ext uri="{FF2B5EF4-FFF2-40B4-BE49-F238E27FC236}">
                    <a16:creationId xmlns:a16="http://schemas.microsoft.com/office/drawing/2014/main" id="{3DD745A9-AF62-4B59-924F-342EC1628F7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9" name="Freeform 666">
                <a:extLst>
                  <a:ext uri="{FF2B5EF4-FFF2-40B4-BE49-F238E27FC236}">
                    <a16:creationId xmlns:a16="http://schemas.microsoft.com/office/drawing/2014/main" id="{2E5F4913-0F85-4CD9-8E36-3CE56197AE44}"/>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0" name="Freeform 667">
                <a:extLst>
                  <a:ext uri="{FF2B5EF4-FFF2-40B4-BE49-F238E27FC236}">
                    <a16:creationId xmlns:a16="http://schemas.microsoft.com/office/drawing/2014/main" id="{4C2B94C4-14D9-4C5A-9BD9-AA88F4ACEE9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1" name="Freeform 668">
                <a:extLst>
                  <a:ext uri="{FF2B5EF4-FFF2-40B4-BE49-F238E27FC236}">
                    <a16:creationId xmlns:a16="http://schemas.microsoft.com/office/drawing/2014/main" id="{A26F78DF-EB33-4C87-B7E5-F3108CDC26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2" name="Freeform 669">
                <a:extLst>
                  <a:ext uri="{FF2B5EF4-FFF2-40B4-BE49-F238E27FC236}">
                    <a16:creationId xmlns:a16="http://schemas.microsoft.com/office/drawing/2014/main" id="{2A65BCD2-127C-4BA1-80C8-9E43F616A1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13" name="Straight Connector 670">
                <a:extLst>
                  <a:ext uri="{FF2B5EF4-FFF2-40B4-BE49-F238E27FC236}">
                    <a16:creationId xmlns:a16="http://schemas.microsoft.com/office/drawing/2014/main" id="{D3E5BA42-0DD3-4B2E-A739-4DABA26E888E}"/>
                  </a:ext>
                </a:extLst>
              </p:cNvPr>
              <p:cNvCxnSpPr>
                <a:cxnSpLocks noChangeShapeType="1"/>
                <a:endCxn id="16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4" name="Straight Connector 671">
                <a:extLst>
                  <a:ext uri="{FF2B5EF4-FFF2-40B4-BE49-F238E27FC236}">
                    <a16:creationId xmlns:a16="http://schemas.microsoft.com/office/drawing/2014/main" id="{5C777E26-7C0C-47F8-A45E-C249C15DC3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2" name="Group 347">
              <a:extLst>
                <a:ext uri="{FF2B5EF4-FFF2-40B4-BE49-F238E27FC236}">
                  <a16:creationId xmlns:a16="http://schemas.microsoft.com/office/drawing/2014/main" id="{386E762D-8F8D-4798-B4B1-F423CE91FBD8}"/>
                </a:ext>
              </a:extLst>
            </p:cNvPr>
            <p:cNvGrpSpPr>
              <a:grpSpLocks/>
            </p:cNvGrpSpPr>
            <p:nvPr/>
          </p:nvGrpSpPr>
          <p:grpSpPr bwMode="auto">
            <a:xfrm>
              <a:off x="7195340" y="2756360"/>
              <a:ext cx="413310" cy="196874"/>
              <a:chOff x="1871277" y="1576300"/>
              <a:chExt cx="1128371" cy="437861"/>
            </a:xfrm>
          </p:grpSpPr>
          <p:sp>
            <p:nvSpPr>
              <p:cNvPr id="1597" name="Oval 654">
                <a:extLst>
                  <a:ext uri="{FF2B5EF4-FFF2-40B4-BE49-F238E27FC236}">
                    <a16:creationId xmlns:a16="http://schemas.microsoft.com/office/drawing/2014/main" id="{04B9E042-5977-4535-8988-150325B5833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8" name="Rectangle 655">
                <a:extLst>
                  <a:ext uri="{FF2B5EF4-FFF2-40B4-BE49-F238E27FC236}">
                    <a16:creationId xmlns:a16="http://schemas.microsoft.com/office/drawing/2014/main" id="{9F1E723B-D702-49CE-9FF3-5DDBA30754E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9" name="Oval 656">
                <a:extLst>
                  <a:ext uri="{FF2B5EF4-FFF2-40B4-BE49-F238E27FC236}">
                    <a16:creationId xmlns:a16="http://schemas.microsoft.com/office/drawing/2014/main" id="{840C31E6-796E-4C4B-92D0-03CCE70969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0" name="Freeform 657">
                <a:extLst>
                  <a:ext uri="{FF2B5EF4-FFF2-40B4-BE49-F238E27FC236}">
                    <a16:creationId xmlns:a16="http://schemas.microsoft.com/office/drawing/2014/main" id="{4B5C7076-FE4F-49E3-AA82-A8EC1D1D4245}"/>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1" name="Freeform 658">
                <a:extLst>
                  <a:ext uri="{FF2B5EF4-FFF2-40B4-BE49-F238E27FC236}">
                    <a16:creationId xmlns:a16="http://schemas.microsoft.com/office/drawing/2014/main" id="{9AB6FD75-8DBE-4C7B-81AD-531FD66FCEE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2" name="Freeform 659">
                <a:extLst>
                  <a:ext uri="{FF2B5EF4-FFF2-40B4-BE49-F238E27FC236}">
                    <a16:creationId xmlns:a16="http://schemas.microsoft.com/office/drawing/2014/main" id="{0E1E63CE-07D5-44F6-8BDC-5F8E9A03E1C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3" name="Freeform 660">
                <a:extLst>
                  <a:ext uri="{FF2B5EF4-FFF2-40B4-BE49-F238E27FC236}">
                    <a16:creationId xmlns:a16="http://schemas.microsoft.com/office/drawing/2014/main" id="{250E4702-B68C-4617-9D8B-1E59E41C5C8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04" name="Straight Connector 661">
                <a:extLst>
                  <a:ext uri="{FF2B5EF4-FFF2-40B4-BE49-F238E27FC236}">
                    <a16:creationId xmlns:a16="http://schemas.microsoft.com/office/drawing/2014/main" id="{876D2A92-878E-4C7D-BB97-07820C61D62D}"/>
                  </a:ext>
                </a:extLst>
              </p:cNvPr>
              <p:cNvCxnSpPr>
                <a:cxnSpLocks noChangeShapeType="1"/>
                <a:endCxn id="1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05" name="Straight Connector 662">
                <a:extLst>
                  <a:ext uri="{FF2B5EF4-FFF2-40B4-BE49-F238E27FC236}">
                    <a16:creationId xmlns:a16="http://schemas.microsoft.com/office/drawing/2014/main" id="{BBDD9DA3-212B-4AF3-B950-26C4A9F774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3" name="Group 347">
              <a:extLst>
                <a:ext uri="{FF2B5EF4-FFF2-40B4-BE49-F238E27FC236}">
                  <a16:creationId xmlns:a16="http://schemas.microsoft.com/office/drawing/2014/main" id="{472734B7-89E6-407F-BB7E-EC4E3C1F052F}"/>
                </a:ext>
              </a:extLst>
            </p:cNvPr>
            <p:cNvGrpSpPr>
              <a:grpSpLocks/>
            </p:cNvGrpSpPr>
            <p:nvPr/>
          </p:nvGrpSpPr>
          <p:grpSpPr bwMode="auto">
            <a:xfrm>
              <a:off x="7677419" y="2378982"/>
              <a:ext cx="413310" cy="196874"/>
              <a:chOff x="1871277" y="1576300"/>
              <a:chExt cx="1128371" cy="437861"/>
            </a:xfrm>
          </p:grpSpPr>
          <p:sp>
            <p:nvSpPr>
              <p:cNvPr id="1588" name="Oval 645">
                <a:extLst>
                  <a:ext uri="{FF2B5EF4-FFF2-40B4-BE49-F238E27FC236}">
                    <a16:creationId xmlns:a16="http://schemas.microsoft.com/office/drawing/2014/main" id="{172B4B5A-EA1C-46B6-976F-F3FD1FB994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9" name="Rectangle 646">
                <a:extLst>
                  <a:ext uri="{FF2B5EF4-FFF2-40B4-BE49-F238E27FC236}">
                    <a16:creationId xmlns:a16="http://schemas.microsoft.com/office/drawing/2014/main" id="{83B440D7-39E5-4D6D-97CA-A29F22E10DC9}"/>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0" name="Oval 647">
                <a:extLst>
                  <a:ext uri="{FF2B5EF4-FFF2-40B4-BE49-F238E27FC236}">
                    <a16:creationId xmlns:a16="http://schemas.microsoft.com/office/drawing/2014/main" id="{9160193A-232C-4009-BD87-4CDC02F549E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1" name="Freeform 648">
                <a:extLst>
                  <a:ext uri="{FF2B5EF4-FFF2-40B4-BE49-F238E27FC236}">
                    <a16:creationId xmlns:a16="http://schemas.microsoft.com/office/drawing/2014/main" id="{1FA4D26F-A5D9-4314-8CA2-59B49BA3F326}"/>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2" name="Freeform 649">
                <a:extLst>
                  <a:ext uri="{FF2B5EF4-FFF2-40B4-BE49-F238E27FC236}">
                    <a16:creationId xmlns:a16="http://schemas.microsoft.com/office/drawing/2014/main" id="{F5121465-949C-4524-A884-A768B23A011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3" name="Freeform 650">
                <a:extLst>
                  <a:ext uri="{FF2B5EF4-FFF2-40B4-BE49-F238E27FC236}">
                    <a16:creationId xmlns:a16="http://schemas.microsoft.com/office/drawing/2014/main" id="{842EEB31-FCA8-4BDE-8771-95F6BDBA7E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4" name="Freeform 651">
                <a:extLst>
                  <a:ext uri="{FF2B5EF4-FFF2-40B4-BE49-F238E27FC236}">
                    <a16:creationId xmlns:a16="http://schemas.microsoft.com/office/drawing/2014/main" id="{3282D5B1-2DDE-492B-B198-CC4D3F494A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95" name="Straight Connector 652">
                <a:extLst>
                  <a:ext uri="{FF2B5EF4-FFF2-40B4-BE49-F238E27FC236}">
                    <a16:creationId xmlns:a16="http://schemas.microsoft.com/office/drawing/2014/main" id="{C4144D2C-6CC0-4481-872B-60C9F56D9D56}"/>
                  </a:ext>
                </a:extLst>
              </p:cNvPr>
              <p:cNvCxnSpPr>
                <a:cxnSpLocks noChangeShapeType="1"/>
                <a:endCxn id="1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96" name="Straight Connector 653">
                <a:extLst>
                  <a:ext uri="{FF2B5EF4-FFF2-40B4-BE49-F238E27FC236}">
                    <a16:creationId xmlns:a16="http://schemas.microsoft.com/office/drawing/2014/main" id="{45529BB8-6FF3-4723-906D-4A359E72BE2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4" name="Group 347">
              <a:extLst>
                <a:ext uri="{FF2B5EF4-FFF2-40B4-BE49-F238E27FC236}">
                  <a16:creationId xmlns:a16="http://schemas.microsoft.com/office/drawing/2014/main" id="{55660521-8077-45A2-B5C7-B01243200F7A}"/>
                </a:ext>
              </a:extLst>
            </p:cNvPr>
            <p:cNvGrpSpPr>
              <a:grpSpLocks/>
            </p:cNvGrpSpPr>
            <p:nvPr/>
          </p:nvGrpSpPr>
          <p:grpSpPr bwMode="auto">
            <a:xfrm>
              <a:off x="7186342" y="2486295"/>
              <a:ext cx="413310" cy="196874"/>
              <a:chOff x="1871277" y="1576300"/>
              <a:chExt cx="1128371" cy="437861"/>
            </a:xfrm>
          </p:grpSpPr>
          <p:sp>
            <p:nvSpPr>
              <p:cNvPr id="1579" name="Oval 636">
                <a:extLst>
                  <a:ext uri="{FF2B5EF4-FFF2-40B4-BE49-F238E27FC236}">
                    <a16:creationId xmlns:a16="http://schemas.microsoft.com/office/drawing/2014/main" id="{1F71F5B0-E13B-42DB-B40F-575D80E018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0" name="Rectangle 637">
                <a:extLst>
                  <a:ext uri="{FF2B5EF4-FFF2-40B4-BE49-F238E27FC236}">
                    <a16:creationId xmlns:a16="http://schemas.microsoft.com/office/drawing/2014/main" id="{2D6B8094-FA3D-47EE-892A-EB80CD780A7D}"/>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1" name="Oval 638">
                <a:extLst>
                  <a:ext uri="{FF2B5EF4-FFF2-40B4-BE49-F238E27FC236}">
                    <a16:creationId xmlns:a16="http://schemas.microsoft.com/office/drawing/2014/main" id="{840D3B0A-8427-4660-B5E0-FFE83654765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2" name="Freeform 639">
                <a:extLst>
                  <a:ext uri="{FF2B5EF4-FFF2-40B4-BE49-F238E27FC236}">
                    <a16:creationId xmlns:a16="http://schemas.microsoft.com/office/drawing/2014/main" id="{D80FD0C2-BCF4-4485-998B-369A5C8B24C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3" name="Freeform 640">
                <a:extLst>
                  <a:ext uri="{FF2B5EF4-FFF2-40B4-BE49-F238E27FC236}">
                    <a16:creationId xmlns:a16="http://schemas.microsoft.com/office/drawing/2014/main" id="{E67F7B2E-B624-451E-BC2C-7CE35B65CA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4" name="Freeform 641">
                <a:extLst>
                  <a:ext uri="{FF2B5EF4-FFF2-40B4-BE49-F238E27FC236}">
                    <a16:creationId xmlns:a16="http://schemas.microsoft.com/office/drawing/2014/main" id="{722DA837-D064-42BA-B665-74558AABF8D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5" name="Freeform 642">
                <a:extLst>
                  <a:ext uri="{FF2B5EF4-FFF2-40B4-BE49-F238E27FC236}">
                    <a16:creationId xmlns:a16="http://schemas.microsoft.com/office/drawing/2014/main" id="{BB0FF252-0A4B-437B-BF21-64732DF5924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86" name="Straight Connector 643">
                <a:extLst>
                  <a:ext uri="{FF2B5EF4-FFF2-40B4-BE49-F238E27FC236}">
                    <a16:creationId xmlns:a16="http://schemas.microsoft.com/office/drawing/2014/main" id="{E6905BD4-472D-42C0-971C-879B3595047F}"/>
                  </a:ext>
                </a:extLst>
              </p:cNvPr>
              <p:cNvCxnSpPr>
                <a:cxnSpLocks noChangeShapeType="1"/>
                <a:endCxn id="1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87" name="Straight Connector 644">
                <a:extLst>
                  <a:ext uri="{FF2B5EF4-FFF2-40B4-BE49-F238E27FC236}">
                    <a16:creationId xmlns:a16="http://schemas.microsoft.com/office/drawing/2014/main" id="{4E5B9260-2F77-436E-9683-F23221E1C68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5" name="Group 347">
              <a:extLst>
                <a:ext uri="{FF2B5EF4-FFF2-40B4-BE49-F238E27FC236}">
                  <a16:creationId xmlns:a16="http://schemas.microsoft.com/office/drawing/2014/main" id="{C2D288A0-B777-4968-B626-FCAFBC69FB26}"/>
                </a:ext>
              </a:extLst>
            </p:cNvPr>
            <p:cNvGrpSpPr>
              <a:grpSpLocks/>
            </p:cNvGrpSpPr>
            <p:nvPr/>
          </p:nvGrpSpPr>
          <p:grpSpPr bwMode="auto">
            <a:xfrm>
              <a:off x="7750914" y="2756819"/>
              <a:ext cx="413310" cy="196874"/>
              <a:chOff x="1871277" y="1576300"/>
              <a:chExt cx="1128371" cy="437861"/>
            </a:xfrm>
          </p:grpSpPr>
          <p:sp>
            <p:nvSpPr>
              <p:cNvPr id="1570" name="Oval 627">
                <a:extLst>
                  <a:ext uri="{FF2B5EF4-FFF2-40B4-BE49-F238E27FC236}">
                    <a16:creationId xmlns:a16="http://schemas.microsoft.com/office/drawing/2014/main" id="{4E273282-0AF8-4545-86C2-2B9D7D093E0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1" name="Rectangle 628">
                <a:extLst>
                  <a:ext uri="{FF2B5EF4-FFF2-40B4-BE49-F238E27FC236}">
                    <a16:creationId xmlns:a16="http://schemas.microsoft.com/office/drawing/2014/main" id="{0BB59072-47E4-44E2-B6FD-03DC54D660E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2" name="Oval 629">
                <a:extLst>
                  <a:ext uri="{FF2B5EF4-FFF2-40B4-BE49-F238E27FC236}">
                    <a16:creationId xmlns:a16="http://schemas.microsoft.com/office/drawing/2014/main" id="{F08F9DC2-C3A7-493B-9D9C-D5322462311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3" name="Freeform 630">
                <a:extLst>
                  <a:ext uri="{FF2B5EF4-FFF2-40B4-BE49-F238E27FC236}">
                    <a16:creationId xmlns:a16="http://schemas.microsoft.com/office/drawing/2014/main" id="{51F0266C-DF25-427E-9170-E7055061325B}"/>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4" name="Freeform 631">
                <a:extLst>
                  <a:ext uri="{FF2B5EF4-FFF2-40B4-BE49-F238E27FC236}">
                    <a16:creationId xmlns:a16="http://schemas.microsoft.com/office/drawing/2014/main" id="{203D2792-EDED-4E6F-8CD2-7197F6702A7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5" name="Freeform 632">
                <a:extLst>
                  <a:ext uri="{FF2B5EF4-FFF2-40B4-BE49-F238E27FC236}">
                    <a16:creationId xmlns:a16="http://schemas.microsoft.com/office/drawing/2014/main" id="{7DE59C7B-51B3-4B4D-949A-6EB54DFD34A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6" name="Freeform 633">
                <a:extLst>
                  <a:ext uri="{FF2B5EF4-FFF2-40B4-BE49-F238E27FC236}">
                    <a16:creationId xmlns:a16="http://schemas.microsoft.com/office/drawing/2014/main" id="{CAA6F200-C553-4F21-B8D4-716A18D8D0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77" name="Straight Connector 634">
                <a:extLst>
                  <a:ext uri="{FF2B5EF4-FFF2-40B4-BE49-F238E27FC236}">
                    <a16:creationId xmlns:a16="http://schemas.microsoft.com/office/drawing/2014/main" id="{C1CF1A9A-642E-4D91-9CAB-29593BF4F05B}"/>
                  </a:ext>
                </a:extLst>
              </p:cNvPr>
              <p:cNvCxnSpPr>
                <a:cxnSpLocks noChangeShapeType="1"/>
                <a:endCxn id="1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78" name="Straight Connector 635">
                <a:extLst>
                  <a:ext uri="{FF2B5EF4-FFF2-40B4-BE49-F238E27FC236}">
                    <a16:creationId xmlns:a16="http://schemas.microsoft.com/office/drawing/2014/main" id="{7719EE93-0E18-48C5-9D33-0B6351CEE0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566" name="Picture 1005" descr="antenna_stylized">
              <a:extLst>
                <a:ext uri="{FF2B5EF4-FFF2-40B4-BE49-F238E27FC236}">
                  <a16:creationId xmlns:a16="http://schemas.microsoft.com/office/drawing/2014/main" id="{A4B0B58C-F2FB-4EBE-93B3-34BFE09223E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 name="Picture 1005" descr="antenna_stylized">
              <a:extLst>
                <a:ext uri="{FF2B5EF4-FFF2-40B4-BE49-F238E27FC236}">
                  <a16:creationId xmlns:a16="http://schemas.microsoft.com/office/drawing/2014/main" id="{FF9A7C83-BA42-4CF5-A1C7-DF551EB447F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 name="Picture 1005" descr="antenna_stylized">
              <a:extLst>
                <a:ext uri="{FF2B5EF4-FFF2-40B4-BE49-F238E27FC236}">
                  <a16:creationId xmlns:a16="http://schemas.microsoft.com/office/drawing/2014/main" id="{6B19D0D7-D41F-4D7B-8B5D-F88B1504C87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 name="Picture 934" descr="antenna_radiation_stylized">
              <a:extLst>
                <a:ext uri="{FF2B5EF4-FFF2-40B4-BE49-F238E27FC236}">
                  <a16:creationId xmlns:a16="http://schemas.microsoft.com/office/drawing/2014/main" id="{C07D04E3-8D1D-4F4B-A7B9-CD724E67B6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8">
                                            <p:txEl>
                                              <p:pRg st="1" end="1"/>
                                            </p:txEl>
                                          </p:spTgt>
                                        </p:tgtEl>
                                        <p:attrNameLst>
                                          <p:attrName>style.visibility</p:attrName>
                                        </p:attrNameLst>
                                      </p:cBhvr>
                                      <p:to>
                                        <p:strVal val="visible"/>
                                      </p:to>
                                    </p:set>
                                    <p:animEffect transition="in" filter="dissolve">
                                      <p:cBhvr>
                                        <p:cTn id="19" dur="500"/>
                                        <p:tgtEl>
                                          <p:spTgt spid="10088">
                                            <p:txEl>
                                              <p:pRg st="1" end="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0" end="0"/>
                                            </p:txEl>
                                          </p:spTgt>
                                        </p:tgtEl>
                                        <p:attrNameLst>
                                          <p:attrName>style.visibility</p:attrName>
                                        </p:attrNameLst>
                                      </p:cBhvr>
                                      <p:to>
                                        <p:strVal val="visible"/>
                                      </p:to>
                                    </p:set>
                                    <p:animEffect transition="in" filter="dissolve">
                                      <p:cBhvr>
                                        <p:cTn id="22" dur="500"/>
                                        <p:tgtEl>
                                          <p:spTgt spid="1008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1" end="1"/>
                                            </p:txEl>
                                          </p:spTgt>
                                        </p:tgtEl>
                                        <p:attrNameLst>
                                          <p:attrName>style.visibility</p:attrName>
                                        </p:attrNameLst>
                                      </p:cBhvr>
                                      <p:to>
                                        <p:strVal val="visible"/>
                                      </p:to>
                                    </p:set>
                                    <p:animEffect transition="in" filter="dissolve">
                                      <p:cBhvr>
                                        <p:cTn id="25" dur="500"/>
                                        <p:tgtEl>
                                          <p:spTgt spid="10089">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089">
                                            <p:txEl>
                                              <p:pRg st="2" end="2"/>
                                            </p:txEl>
                                          </p:spTgt>
                                        </p:tgtEl>
                                        <p:attrNameLst>
                                          <p:attrName>style.visibility</p:attrName>
                                        </p:attrNameLst>
                                      </p:cBhvr>
                                      <p:to>
                                        <p:strVal val="visible"/>
                                      </p:to>
                                    </p:set>
                                    <p:animEffect transition="in" filter="dissolve">
                                      <p:cBhvr>
                                        <p:cTn id="28"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normAutofit/>
          </a:bodyPr>
          <a:lstStyle/>
          <a:p>
            <a:pPr eaLnBrk="1" hangingPunct="1"/>
            <a:r>
              <a:rPr lang="zh-CN" altLang="en-US" sz="3600" dirty="0"/>
              <a:t>接入网与物理媒介</a:t>
            </a:r>
            <a:endParaRPr lang="en-US" altLang="zh-CN" dirty="0"/>
          </a:p>
        </p:txBody>
      </p:sp>
      <p:sp>
        <p:nvSpPr>
          <p:cNvPr id="51203" name="Rectangle 3"/>
          <p:cNvSpPr>
            <a:spLocks noGrp="1" noChangeArrowheads="1"/>
          </p:cNvSpPr>
          <p:nvPr>
            <p:ph type="body" sz="half" idx="4294967295"/>
          </p:nvPr>
        </p:nvSpPr>
        <p:spPr>
          <a:xfrm>
            <a:off x="2169708" y="1362515"/>
            <a:ext cx="4010025" cy="5010150"/>
          </a:xfrm>
        </p:spPr>
        <p:txBody>
          <a:bodyPr>
            <a:normAutofit/>
          </a:bodyPr>
          <a:lstStyle/>
          <a:p>
            <a:pPr eaLnBrk="1" hangingPunct="1">
              <a:buFont typeface="Wingdings" charset="0"/>
              <a:buNone/>
              <a:defRPr/>
            </a:pPr>
            <a:r>
              <a:rPr lang="en-US" i="1" dirty="0">
                <a:solidFill>
                  <a:srgbClr val="CC0000"/>
                </a:solidFill>
                <a:latin typeface="+mn-ea"/>
                <a:ea typeface="+mn-ea"/>
              </a:rPr>
              <a:t>Q: </a:t>
            </a:r>
            <a:r>
              <a:rPr lang="zh-CN" altLang="en-US" dirty="0">
                <a:solidFill>
                  <a:srgbClr val="CC0000"/>
                </a:solidFill>
                <a:latin typeface="+mn-ea"/>
                <a:ea typeface="+mn-ea"/>
              </a:rPr>
              <a:t>如何连接端系统到边缘路由器</a:t>
            </a:r>
            <a:r>
              <a:rPr lang="en-US" dirty="0">
                <a:solidFill>
                  <a:srgbClr val="CC0000"/>
                </a:solidFill>
                <a:latin typeface="+mn-ea"/>
                <a:ea typeface="+mn-ea"/>
              </a:rPr>
              <a:t>?</a:t>
            </a:r>
          </a:p>
          <a:p>
            <a:pPr marL="287338" indent="-287338">
              <a:buFont typeface="Wingdings" charset="2"/>
              <a:buChar char="§"/>
              <a:defRPr/>
            </a:pPr>
            <a:r>
              <a:rPr lang="zh-CN" altLang="en-US" sz="2400" dirty="0">
                <a:latin typeface="+mn-ea"/>
                <a:ea typeface="+mn-ea"/>
              </a:rPr>
              <a:t>住宅接入网</a:t>
            </a:r>
            <a:endParaRPr lang="en-US" sz="2400" dirty="0">
              <a:latin typeface="+mn-ea"/>
              <a:ea typeface="+mn-ea"/>
            </a:endParaRPr>
          </a:p>
          <a:p>
            <a:pPr marL="287338" indent="-287338">
              <a:buFont typeface="Wingdings" charset="2"/>
              <a:buChar char="§"/>
              <a:defRPr/>
            </a:pPr>
            <a:r>
              <a:rPr lang="zh-CN" altLang="en-US" sz="2400" dirty="0">
                <a:latin typeface="+mn-ea"/>
                <a:ea typeface="+mn-ea"/>
              </a:rPr>
              <a:t>机构接入网</a:t>
            </a:r>
            <a:r>
              <a:rPr lang="en-US" sz="2400" dirty="0">
                <a:latin typeface="+mn-ea"/>
                <a:ea typeface="+mn-ea"/>
              </a:rPr>
              <a:t> (</a:t>
            </a:r>
            <a:r>
              <a:rPr lang="zh-CN" altLang="en-US" sz="2400" dirty="0">
                <a:latin typeface="+mn-ea"/>
                <a:ea typeface="+mn-ea"/>
              </a:rPr>
              <a:t>学校</a:t>
            </a:r>
            <a:r>
              <a:rPr lang="en-US" sz="2400" dirty="0">
                <a:latin typeface="+mn-ea"/>
                <a:ea typeface="+mn-ea"/>
              </a:rPr>
              <a:t>, </a:t>
            </a:r>
            <a:r>
              <a:rPr lang="zh-CN" altLang="en-US" sz="2400" dirty="0">
                <a:latin typeface="+mn-ea"/>
                <a:ea typeface="+mn-ea"/>
              </a:rPr>
              <a:t>公司</a:t>
            </a:r>
            <a:r>
              <a:rPr lang="en-US" sz="2400" dirty="0">
                <a:latin typeface="+mn-ea"/>
                <a:ea typeface="+mn-ea"/>
              </a:rPr>
              <a:t>)</a:t>
            </a:r>
          </a:p>
          <a:p>
            <a:pPr marL="287338" indent="-287338">
              <a:spcAft>
                <a:spcPct val="30000"/>
              </a:spcAft>
              <a:buFont typeface="Wingdings" charset="2"/>
              <a:buChar char="§"/>
              <a:defRPr/>
            </a:pPr>
            <a:r>
              <a:rPr lang="zh-CN" altLang="en-US" sz="2400" dirty="0">
                <a:latin typeface="+mn-ea"/>
                <a:ea typeface="+mn-ea"/>
              </a:rPr>
              <a:t>移动接入网</a:t>
            </a:r>
            <a:endParaRPr lang="en-US" sz="2400" dirty="0">
              <a:solidFill>
                <a:srgbClr val="FF0000"/>
              </a:solidFill>
              <a:latin typeface="+mn-ea"/>
              <a:ea typeface="+mn-ea"/>
            </a:endParaRPr>
          </a:p>
          <a:p>
            <a:pPr eaLnBrk="1" hangingPunct="1">
              <a:buFont typeface="Wingdings" charset="0"/>
              <a:buNone/>
              <a:defRPr/>
            </a:pPr>
            <a:r>
              <a:rPr lang="zh-CN" altLang="en-US" dirty="0">
                <a:solidFill>
                  <a:srgbClr val="CC0000"/>
                </a:solidFill>
                <a:latin typeface="+mn-ea"/>
                <a:ea typeface="+mn-ea"/>
              </a:rPr>
              <a:t>熟知</a:t>
            </a:r>
            <a:r>
              <a:rPr lang="en-US" dirty="0">
                <a:solidFill>
                  <a:srgbClr val="CC0000"/>
                </a:solidFill>
                <a:latin typeface="+mn-ea"/>
                <a:ea typeface="+mn-ea"/>
              </a:rPr>
              <a:t>: </a:t>
            </a:r>
          </a:p>
          <a:p>
            <a:pPr marL="287338" indent="-287338">
              <a:buFont typeface="Wingdings" charset="2"/>
              <a:buChar char="§"/>
              <a:defRPr/>
            </a:pPr>
            <a:r>
              <a:rPr lang="zh-CN" altLang="en-US" sz="2400" dirty="0">
                <a:latin typeface="+mn-ea"/>
                <a:ea typeface="+mn-ea"/>
              </a:rPr>
              <a:t>接入网络的带宽</a:t>
            </a:r>
            <a:r>
              <a:rPr lang="en-US" sz="2400" dirty="0">
                <a:latin typeface="+mn-ea"/>
                <a:ea typeface="+mn-ea"/>
              </a:rPr>
              <a:t>(bits per second) ?</a:t>
            </a:r>
          </a:p>
          <a:p>
            <a:pPr marL="287338" indent="-287338">
              <a:buFont typeface="Wingdings" charset="2"/>
              <a:buChar char="§"/>
              <a:defRPr/>
            </a:pPr>
            <a:r>
              <a:rPr lang="zh-CN" altLang="en-US" sz="2400" dirty="0">
                <a:latin typeface="+mn-ea"/>
                <a:ea typeface="+mn-ea"/>
              </a:rPr>
              <a:t>共享</a:t>
            </a:r>
            <a:r>
              <a:rPr lang="zh-CN" altLang="en-US" sz="2400">
                <a:latin typeface="+mn-ea"/>
                <a:ea typeface="+mn-ea"/>
              </a:rPr>
              <a:t>还是专用</a:t>
            </a:r>
            <a:r>
              <a:rPr lang="en-US" sz="2400">
                <a:latin typeface="+mn-ea"/>
                <a:ea typeface="+mn-ea"/>
              </a:rPr>
              <a:t>?</a:t>
            </a:r>
            <a:endParaRPr lang="en-US" sz="2400" dirty="0">
              <a:latin typeface="+mn-ea"/>
              <a:ea typeface="+mn-ea"/>
            </a:endParaRP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908720"/>
            <a:ext cx="4104456" cy="9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896269" y="196057"/>
            <a:ext cx="8848725" cy="835025"/>
          </a:xfrm>
        </p:spPr>
        <p:txBody>
          <a:bodyPr>
            <a:normAutofit/>
          </a:bodyPr>
          <a:lstStyle/>
          <a:p>
            <a:r>
              <a:rPr lang="zh-CN" altLang="en-US" sz="3600" dirty="0">
                <a:latin typeface="+mj-ea"/>
                <a:ea typeface="+mj-ea"/>
              </a:rPr>
              <a:t>接入网</a:t>
            </a:r>
            <a:r>
              <a:rPr lang="en-US" altLang="zh-CN" sz="3600" dirty="0">
                <a:latin typeface="+mj-ea"/>
                <a:ea typeface="+mj-ea"/>
              </a:rPr>
              <a:t>: DSL </a:t>
            </a:r>
            <a:r>
              <a:rPr lang="en-US" altLang="zh-CN" sz="2800" dirty="0">
                <a:latin typeface="+mj-ea"/>
                <a:ea typeface="+mj-ea"/>
              </a:rPr>
              <a:t>(digital subscriber line )</a:t>
            </a:r>
          </a:p>
        </p:txBody>
      </p:sp>
      <p:pic>
        <p:nvPicPr>
          <p:cNvPr id="39939" name="Picture 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860425"/>
            <a:ext cx="7250831" cy="1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中心局</a:t>
            </a:r>
            <a:endParaRPr lang="en-US" altLang="zh-CN" sz="1600" dirty="0">
              <a:solidFill>
                <a:srgbClr val="000099"/>
              </a:solidFill>
              <a:latin typeface="+mn-ea"/>
              <a:ea typeface="+mn-ea"/>
            </a:endParaRP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00540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sz="1600" dirty="0">
                <a:solidFill>
                  <a:srgbClr val="000099"/>
                </a:solidFill>
                <a:latin typeface="Comic Sans MS" panose="030F0702030302020204" pitchFamily="66" charset="0"/>
              </a:rPr>
              <a:t>电话网络</a:t>
            </a:r>
            <a:endParaRPr lang="en-US" altLang="zh-CN" sz="1600" dirty="0">
              <a:solidFill>
                <a:srgbClr val="000099"/>
              </a:solidFill>
              <a:latin typeface="Comic Sans MS" panose="030F0702030302020204" pitchFamily="66" charset="0"/>
            </a:endParaRP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3230564" y="2441577"/>
            <a:ext cx="2189163" cy="1616076"/>
            <a:chOff x="1075" y="1538"/>
            <a:chExt cx="1379" cy="1018"/>
          </a:xfrm>
        </p:grpSpPr>
        <p:sp>
          <p:nvSpPr>
            <p:cNvPr id="39982" name="Text Box 124"/>
            <p:cNvSpPr txBox="1">
              <a:spLocks noChangeArrowheads="1"/>
            </p:cNvSpPr>
            <p:nvPr/>
          </p:nvSpPr>
          <p:spPr bwMode="auto">
            <a:xfrm>
              <a:off x="1075" y="2102"/>
              <a:ext cx="122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语音</a:t>
              </a:r>
              <a:r>
                <a:rPr lang="en-US" altLang="zh-CN" sz="1600" dirty="0">
                  <a:solidFill>
                    <a:srgbClr val="000099"/>
                  </a:solidFill>
                  <a:latin typeface="+mn-ea"/>
                  <a:ea typeface="+mn-ea"/>
                </a:rPr>
                <a:t>, </a:t>
              </a:r>
              <a:r>
                <a:rPr lang="zh-CN" altLang="en-US" sz="1600" dirty="0">
                  <a:solidFill>
                    <a:srgbClr val="000099"/>
                  </a:solidFill>
                  <a:latin typeface="+mn-ea"/>
                  <a:ea typeface="+mn-ea"/>
                </a:rPr>
                <a:t>数据在</a:t>
              </a:r>
              <a:r>
                <a:rPr lang="zh-CN" altLang="en-US" sz="1600" dirty="0">
                  <a:solidFill>
                    <a:srgbClr val="FF0000"/>
                  </a:solidFill>
                  <a:latin typeface="+mn-ea"/>
                  <a:ea typeface="+mn-ea"/>
                </a:rPr>
                <a:t>专线</a:t>
              </a:r>
              <a:r>
                <a:rPr lang="zh-CN" altLang="en-US" sz="1600" dirty="0">
                  <a:solidFill>
                    <a:srgbClr val="000099"/>
                  </a:solidFill>
                  <a:latin typeface="+mn-ea"/>
                  <a:ea typeface="+mn-ea"/>
                </a:rPr>
                <a:t>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传输到中心局</a:t>
              </a:r>
              <a:endParaRPr lang="en-US" altLang="zh-CN" sz="1600" dirty="0">
                <a:solidFill>
                  <a:srgbClr val="000099"/>
                </a:solidFill>
                <a:latin typeface="+mn-ea"/>
                <a:ea typeface="+mn-ea"/>
              </a:endParaRP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zh-CN" altLang="en-US" sz="2000" dirty="0">
                <a:solidFill>
                  <a:srgbClr val="000099"/>
                </a:solidFill>
                <a:latin typeface="+mn-ea"/>
                <a:ea typeface="+mn-ea"/>
              </a:rPr>
              <a:t>使用已有的电话线连接到中心局的</a:t>
            </a:r>
            <a:r>
              <a:rPr lang="en-US" altLang="zh-CN" sz="2000" dirty="0">
                <a:solidFill>
                  <a:srgbClr val="000099"/>
                </a:solidFill>
                <a:latin typeface="+mn-ea"/>
                <a:ea typeface="+mn-ea"/>
              </a:rPr>
              <a:t>DSLAM</a:t>
            </a: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电话线上的数据连接到互联网</a:t>
            </a:r>
            <a:endParaRPr lang="en-US" altLang="zh-CN" sz="2000" dirty="0">
              <a:solidFill>
                <a:srgbClr val="000099"/>
              </a:solidFill>
              <a:latin typeface="+mn-ea"/>
              <a:ea typeface="+mn-ea"/>
            </a:endParaRP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电话线上的语音连接到固话网</a:t>
            </a: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2.5 Mbps </a:t>
            </a:r>
            <a:r>
              <a:rPr lang="zh-CN" altLang="en-US" sz="2000" dirty="0">
                <a:solidFill>
                  <a:srgbClr val="000099"/>
                </a:solidFill>
                <a:latin typeface="+mn-ea"/>
                <a:ea typeface="+mn-ea"/>
              </a:rPr>
              <a:t>上行传输速率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24 Mbps </a:t>
            </a:r>
            <a:r>
              <a:rPr lang="zh-CN" altLang="en-US" sz="2000" dirty="0">
                <a:solidFill>
                  <a:srgbClr val="000099"/>
                </a:solidFill>
                <a:latin typeface="+mn-ea"/>
                <a:ea typeface="+mn-ea"/>
              </a:rPr>
              <a:t>下行传输速率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39960" name="Text Box 39"/>
          <p:cNvSpPr txBox="1">
            <a:spLocks noChangeArrowheads="1"/>
          </p:cNvSpPr>
          <p:nvPr/>
        </p:nvSpPr>
        <p:spPr bwMode="auto">
          <a:xfrm>
            <a:off x="3356144" y="2471739"/>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000099"/>
                </a:solidFill>
                <a:latin typeface="+mn-ea"/>
                <a:ea typeface="+mn-ea"/>
              </a:rPr>
              <a:t>DSL</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39961" name="Text Box 41"/>
          <p:cNvSpPr txBox="1">
            <a:spLocks noChangeArrowheads="1"/>
          </p:cNvSpPr>
          <p:nvPr/>
        </p:nvSpPr>
        <p:spPr bwMode="auto">
          <a:xfrm>
            <a:off x="4179406" y="2495550"/>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486" name="Clip" r:id="rId5" imgW="681706" imgH="480401" progId="MS_ClipArt_Gallery.2">
                  <p:embed/>
                </p:oleObj>
              </mc:Choice>
              <mc:Fallback>
                <p:oleObj name="Clip" r:id="rId5" imgW="681706" imgH="480401" progId="MS_ClipArt_Gallery.2">
                  <p:embed/>
                  <p:pic>
                    <p:nvPicPr>
                      <p:cNvPr id="3996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DSL access </a:t>
              </a:r>
            </a:p>
            <a:p>
              <a:pPr algn="r">
                <a:lnSpc>
                  <a:spcPct val="85000"/>
                </a:lnSpc>
              </a:pPr>
              <a:r>
                <a:rPr lang="en-US" altLang="zh-CN" sz="1600" i="1" dirty="0">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0965" name="Text Box 39"/>
          <p:cNvSpPr txBox="1">
            <a:spLocks noChangeArrowheads="1"/>
          </p:cNvSpPr>
          <p:nvPr/>
        </p:nvSpPr>
        <p:spPr bwMode="auto">
          <a:xfrm>
            <a:off x="2490956"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r>
              <a:rPr lang="en-US" altLang="zh-CN" sz="1400" dirty="0">
                <a:solidFill>
                  <a:srgbClr val="000099"/>
                </a:solidFill>
                <a:latin typeface="+mn-ea"/>
                <a:ea typeface="+mn-ea"/>
              </a:rPr>
              <a:t>(</a:t>
            </a:r>
            <a:r>
              <a:rPr lang="zh-CN" altLang="en-US" sz="1400" dirty="0">
                <a:solidFill>
                  <a:srgbClr val="000099"/>
                </a:solidFill>
                <a:latin typeface="+mn-ea"/>
                <a:ea typeface="+mn-ea"/>
              </a:rPr>
              <a:t>猫</a:t>
            </a:r>
            <a:r>
              <a:rPr lang="en-US" altLang="zh-CN" sz="1400" dirty="0">
                <a:solidFill>
                  <a:srgbClr val="000099"/>
                </a:solidFill>
                <a:latin typeface="+mn-ea"/>
                <a:ea typeface="+mn-ea"/>
              </a:rPr>
              <a:t>)</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0966" name="Text Box 41"/>
          <p:cNvSpPr txBox="1">
            <a:spLocks noChangeArrowheads="1"/>
          </p:cNvSpPr>
          <p:nvPr/>
        </p:nvSpPr>
        <p:spPr bwMode="auto">
          <a:xfrm>
            <a:off x="3303109"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6138"/>
            <a:chOff x="2606" y="951"/>
            <a:chExt cx="1906" cy="1333"/>
          </a:xfrm>
        </p:grpSpPr>
        <p:sp>
          <p:nvSpPr>
            <p:cNvPr id="41009" name="Text Box 43"/>
            <p:cNvSpPr txBox="1">
              <a:spLocks noChangeArrowheads="1"/>
            </p:cNvSpPr>
            <p:nvPr/>
          </p:nvSpPr>
          <p:spPr bwMode="auto">
            <a:xfrm>
              <a:off x="3519" y="2071"/>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dirty="0">
                  <a:solidFill>
                    <a:srgbClr val="000099"/>
                  </a:solidFill>
                  <a:latin typeface="+mn-lt"/>
                  <a:ea typeface="+mn-ea"/>
                </a:rPr>
                <a:t>频道</a:t>
              </a:r>
              <a:endParaRPr lang="en-US" altLang="zh-CN" sz="1600" dirty="0">
                <a:solidFill>
                  <a:srgbClr val="000099"/>
                </a:solidFill>
                <a:latin typeface="+mn-lt"/>
                <a:ea typeface="+mn-ea"/>
              </a:endParaRP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C</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N</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R</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9" name="Text Box 63"/>
            <p:cNvSpPr txBox="1">
              <a:spLocks noChangeArrowheads="1"/>
            </p:cNvSpPr>
            <p:nvPr/>
          </p:nvSpPr>
          <p:spPr bwMode="auto">
            <a:xfrm>
              <a:off x="2985" y="1960"/>
              <a:ext cx="16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588975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dirty="0">
                <a:solidFill>
                  <a:srgbClr val="CC0000"/>
                </a:solidFill>
                <a:latin typeface="+mn-ea"/>
                <a:ea typeface="+mn-ea"/>
              </a:rPr>
              <a:t>频分复用</a:t>
            </a:r>
            <a:r>
              <a:rPr lang="en-US" altLang="zh-CN" dirty="0">
                <a:solidFill>
                  <a:srgbClr val="CC0000"/>
                </a:solidFill>
                <a:latin typeface="+mn-ea"/>
                <a:ea typeface="+mn-ea"/>
              </a:rPr>
              <a:t>:</a:t>
            </a:r>
            <a:r>
              <a:rPr lang="en-US" altLang="zh-CN" dirty="0">
                <a:latin typeface="+mn-ea"/>
                <a:ea typeface="+mn-ea"/>
              </a:rPr>
              <a:t> </a:t>
            </a:r>
            <a:r>
              <a:rPr lang="zh-CN" altLang="en-US" dirty="0">
                <a:solidFill>
                  <a:srgbClr val="000099"/>
                </a:solidFill>
                <a:latin typeface="+mn-ea"/>
                <a:ea typeface="+mn-ea"/>
              </a:rPr>
              <a:t>不同频道通过不同频带进行传输</a:t>
            </a:r>
            <a:endParaRPr lang="en-US" altLang="zh-CN" dirty="0">
              <a:solidFill>
                <a:srgbClr val="000099"/>
              </a:solidFill>
              <a:latin typeface="+mn-ea"/>
              <a:ea typeface="+mn-ea"/>
            </a:endParaRP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ctr">
              <a:buSzPct val="100000"/>
            </a:pPr>
            <a:r>
              <a:rPr lang="zh-CN" altLang="en-US" sz="4800" b="1" kern="1200" baseline="0" dirty="0">
                <a:solidFill>
                  <a:schemeClr val="accent4"/>
                </a:solidFill>
                <a:effectLst>
                  <a:outerShdw blurRad="38100" dist="38100" dir="2700000" algn="tl">
                    <a:srgbClr val="000000">
                      <a:alpha val="43137"/>
                    </a:srgbClr>
                  </a:outerShdw>
                </a:effectLst>
              </a:rPr>
              <a:t>网络与分布式计算</a:t>
            </a:r>
            <a:endParaRPr lang="en-US" altLang="zh-CN" sz="48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212273"/>
          </a:xfrm>
          <a:prstGeom prst="rect">
            <a:avLst/>
          </a:prstGeom>
          <a:noFill/>
          <a:ln w="9525">
            <a:noFill/>
          </a:ln>
        </p:spPr>
        <p:txBody>
          <a:bodyPr lIns="92075" tIns="46038" rIns="92075" bIns="46038">
            <a:spAutoFit/>
          </a:bodyPr>
          <a:lstStyle/>
          <a:p>
            <a:r>
              <a:rPr lang="zh-CN" altLang="en-US" b="1" dirty="0">
                <a:solidFill>
                  <a:srgbClr val="000099"/>
                </a:solidFill>
                <a:latin typeface="微软雅黑" panose="020B0503020204020204" pitchFamily="34" charset="-122"/>
                <a:ea typeface="微软雅黑" panose="020B0503020204020204" pitchFamily="34" charset="-122"/>
              </a:rPr>
              <a:t>胡启平</a:t>
            </a:r>
            <a:endParaRPr lang="en-US" altLang="zh-CN" b="1" dirty="0">
              <a:solidFill>
                <a:srgbClr val="000099"/>
              </a:solidFill>
              <a:latin typeface="微软雅黑" panose="020B0503020204020204" pitchFamily="34" charset="-122"/>
              <a:ea typeface="微软雅黑" panose="020B0503020204020204" pitchFamily="34" charset="-122"/>
            </a:endParaRPr>
          </a:p>
          <a:p>
            <a:pPr>
              <a:lnSpc>
                <a:spcPct val="110000"/>
              </a:lnSpc>
            </a:pPr>
            <a:endParaRPr lang="en-US" altLang="zh-CN" sz="1800" b="1" dirty="0">
              <a:solidFill>
                <a:srgbClr val="000099"/>
              </a:solidFill>
            </a:endParaRPr>
          </a:p>
          <a:p>
            <a:pPr>
              <a:lnSpc>
                <a:spcPct val="110000"/>
              </a:lnSpc>
            </a:pPr>
            <a:r>
              <a:rPr lang="zh-CN" altLang="en-US" sz="1800" b="1" dirty="0">
                <a:solidFill>
                  <a:srgbClr val="000099"/>
                </a:solidFill>
                <a:latin typeface="微软雅黑" panose="020B0503020204020204" pitchFamily="34" charset="-122"/>
                <a:ea typeface="微软雅黑" panose="020B0503020204020204" pitchFamily="34" charset="-122"/>
              </a:rPr>
              <a:t>武汉大学计算机学院</a:t>
            </a:r>
            <a:endParaRPr lang="en-US" altLang="zh-CN" sz="1800" b="1" dirty="0">
              <a:solidFill>
                <a:srgbClr val="000099"/>
              </a:solidFill>
              <a:latin typeface="微软雅黑" panose="020B0503020204020204" pitchFamily="34" charset="-122"/>
              <a:ea typeface="微软雅黑" panose="020B0503020204020204" pitchFamily="34" charset="-122"/>
            </a:endParaRPr>
          </a:p>
          <a:p>
            <a:pPr>
              <a:lnSpc>
                <a:spcPct val="200000"/>
              </a:lnSpc>
            </a:pPr>
            <a:r>
              <a:rPr lang="en-US" altLang="zh-CN" sz="1400" b="1" dirty="0" err="1">
                <a:solidFill>
                  <a:srgbClr val="000099"/>
                </a:solidFill>
              </a:rPr>
              <a:t>huqp@whu.edu.cn</a:t>
            </a:r>
            <a:endParaRPr lang="en-US" altLang="zh-CN" sz="1400" b="1" dirty="0">
              <a:solidFill>
                <a:srgbClr val="000099"/>
              </a:solidFill>
            </a:endParaRPr>
          </a:p>
          <a:p>
            <a:pPr>
              <a:lnSpc>
                <a:spcPct val="200000"/>
              </a:lnSpc>
            </a:pPr>
            <a:r>
              <a:rPr lang="zh-CN" altLang="en-US" sz="1400" b="1" dirty="0">
                <a:solidFill>
                  <a:srgbClr val="000099"/>
                </a:solidFill>
              </a:rPr>
              <a:t>原国软办公楼</a:t>
            </a:r>
            <a:r>
              <a:rPr lang="en-US" altLang="zh-CN" sz="1400" b="1" dirty="0">
                <a:solidFill>
                  <a:srgbClr val="000099"/>
                </a:solidFill>
              </a:rPr>
              <a:t>12</a:t>
            </a:r>
            <a:r>
              <a:rPr lang="zh-CN" altLang="en-US" sz="1400" b="1" dirty="0">
                <a:solidFill>
                  <a:srgbClr val="000099"/>
                </a:solidFill>
              </a:rPr>
              <a:t>楼</a:t>
            </a:r>
            <a:endParaRPr lang="en-US" altLang="zh-CN" sz="1400" b="1" dirty="0">
              <a:solidFill>
                <a:srgbClr val="000099"/>
              </a:solidFill>
            </a:endParaRPr>
          </a:p>
          <a:p>
            <a:pPr>
              <a:lnSpc>
                <a:spcPct val="200000"/>
              </a:lnSpc>
            </a:pPr>
            <a:r>
              <a:rPr lang="zh-CN" altLang="en-US" sz="1400" b="1" dirty="0">
                <a:solidFill>
                  <a:srgbClr val="000099"/>
                </a:solidFill>
              </a:rPr>
              <a:t>办公电话</a:t>
            </a:r>
            <a:r>
              <a:rPr lang="en-US" altLang="zh-CN" sz="1400" b="1" dirty="0">
                <a:solidFill>
                  <a:srgbClr val="000099"/>
                </a:solidFill>
              </a:rPr>
              <a:t>: 027-68778865</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2" name="Text Box 580"/>
              <p:cNvSpPr txBox="1">
                <a:spLocks noChangeArrowheads="1"/>
              </p:cNvSpPr>
              <p:nvPr/>
            </p:nvSpPr>
            <p:spPr bwMode="auto">
              <a:xfrm>
                <a:off x="4231" y="1988"/>
                <a:ext cx="3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mn-ea"/>
                    <a:ea typeface="+mn-ea"/>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3174996" y="2290763"/>
            <a:ext cx="1847853" cy="1422399"/>
            <a:chOff x="1040" y="1443"/>
            <a:chExt cx="1164" cy="896"/>
          </a:xfrm>
        </p:grpSpPr>
        <p:sp>
          <p:nvSpPr>
            <p:cNvPr id="42117" name="Text Box 6"/>
            <p:cNvSpPr txBox="1">
              <a:spLocks noChangeArrowheads="1"/>
            </p:cNvSpPr>
            <p:nvPr/>
          </p:nvSpPr>
          <p:spPr bwMode="auto">
            <a:xfrm>
              <a:off x="1040" y="1885"/>
              <a:ext cx="116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数据</a:t>
              </a:r>
              <a:r>
                <a:rPr lang="en-US" altLang="zh-CN" sz="1600" dirty="0">
                  <a:solidFill>
                    <a:srgbClr val="000099"/>
                  </a:solidFill>
                  <a:latin typeface="+mn-ea"/>
                  <a:ea typeface="+mn-ea"/>
                </a:rPr>
                <a:t>, TV </a:t>
              </a:r>
              <a:r>
                <a:rPr lang="zh-CN" altLang="en-US" sz="1600" dirty="0">
                  <a:solidFill>
                    <a:srgbClr val="000099"/>
                  </a:solidFill>
                  <a:latin typeface="+mn-ea"/>
                  <a:ea typeface="+mn-ea"/>
                </a:rPr>
                <a:t>在</a:t>
              </a:r>
              <a:r>
                <a:rPr lang="zh-CN" altLang="en-US" sz="1600" dirty="0">
                  <a:solidFill>
                    <a:srgbClr val="FF0000"/>
                  </a:solidFill>
                  <a:latin typeface="+mn-ea"/>
                  <a:ea typeface="+mn-ea"/>
                </a:rPr>
                <a:t>共享</a:t>
              </a:r>
              <a:r>
                <a:rPr lang="zh-CN" altLang="en-US" sz="1600" dirty="0">
                  <a:solidFill>
                    <a:srgbClr val="000099"/>
                  </a:solidFill>
                  <a:latin typeface="+mn-ea"/>
                  <a:ea typeface="+mn-ea"/>
                </a:rPr>
                <a:t>的</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有线分布网络上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以不同的频率传输</a:t>
              </a:r>
              <a:endParaRPr lang="en-US" altLang="zh-CN" sz="1600" dirty="0">
                <a:solidFill>
                  <a:srgbClr val="000099"/>
                </a:solidFill>
                <a:latin typeface="+mn-ea"/>
                <a:ea typeface="+mn-ea"/>
              </a:endParaRP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1990" name="Text Box 39"/>
          <p:cNvSpPr txBox="1">
            <a:spLocks noChangeArrowheads="1"/>
          </p:cNvSpPr>
          <p:nvPr/>
        </p:nvSpPr>
        <p:spPr bwMode="auto">
          <a:xfrm>
            <a:off x="2490953"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endParaRPr lang="en-US" altLang="zh-CN" sz="1400" dirty="0">
              <a:solidFill>
                <a:srgbClr val="000099"/>
              </a:solidFill>
              <a:latin typeface="+mn-ea"/>
              <a:ea typeface="+mn-ea"/>
            </a:endParaRP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1991" name="Text Box 41"/>
          <p:cNvSpPr txBox="1">
            <a:spLocks noChangeArrowheads="1"/>
          </p:cNvSpPr>
          <p:nvPr/>
        </p:nvSpPr>
        <p:spPr bwMode="auto">
          <a:xfrm>
            <a:off x="3303108"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997"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100" name="Picture 38"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104" name="Picture 42"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84" name="Picture 5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88" name="Picture 59"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68" name="Picture 7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72" name="Picture 7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52" name="Picture 89"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56" name="Picture 93"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36" name="Picture 10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40" name="Picture 11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mn-ea"/>
                <a:ea typeface="+mn-ea"/>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mn-ea"/>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mn-ea"/>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30" name="Text Box 177"/>
            <p:cNvSpPr txBox="1">
              <a:spLocks noChangeArrowheads="1"/>
            </p:cNvSpPr>
            <p:nvPr/>
          </p:nvSpPr>
          <p:spPr bwMode="auto">
            <a:xfrm>
              <a:off x="4477" y="1484"/>
              <a:ext cx="10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有线调制解调器</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终端系统</a:t>
              </a:r>
              <a:endParaRPr lang="en-US" altLang="zh-CN" sz="1600" dirty="0">
                <a:solidFill>
                  <a:srgbClr val="000099"/>
                </a:solidFill>
                <a:latin typeface="+mn-ea"/>
                <a:ea typeface="+mn-ea"/>
              </a:endParaRP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mn-ea"/>
                <a:cs typeface="ＭＳ Ｐゴシック" charset="0"/>
              </a:rPr>
              <a:t>HFC: hybrid fiber coax</a:t>
            </a:r>
            <a:r>
              <a:rPr lang="zh-CN" altLang="en-US" dirty="0">
                <a:solidFill>
                  <a:srgbClr val="000099"/>
                </a:solidFill>
                <a:latin typeface="+mn-ea"/>
                <a:cs typeface="ＭＳ Ｐゴシック" charset="0"/>
              </a:rPr>
              <a:t>（光纤有线混合）</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非对称</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下行传输速率可达到</a:t>
            </a:r>
            <a:r>
              <a:rPr lang="en-US" dirty="0">
                <a:solidFill>
                  <a:srgbClr val="0000FF"/>
                </a:solidFill>
                <a:latin typeface="+mn-ea"/>
                <a:cs typeface="ＭＳ Ｐゴシック" charset="0"/>
              </a:rPr>
              <a:t> 30Mbps, </a:t>
            </a:r>
            <a:r>
              <a:rPr lang="zh-CN" altLang="en-US" dirty="0">
                <a:solidFill>
                  <a:srgbClr val="0000FF"/>
                </a:solidFill>
                <a:latin typeface="+mn-ea"/>
                <a:cs typeface="ＭＳ Ｐゴシック" charset="0"/>
              </a:rPr>
              <a:t>上行传输速率 </a:t>
            </a:r>
            <a:r>
              <a:rPr lang="en-US" dirty="0">
                <a:solidFill>
                  <a:srgbClr val="0000FF"/>
                </a:solidFill>
                <a:latin typeface="+mn-ea"/>
                <a:cs typeface="ＭＳ Ｐゴシック" charset="0"/>
              </a:rPr>
              <a:t>2 Mbps</a:t>
            </a:r>
          </a:p>
          <a:p>
            <a:pPr marL="742950" lvl="1" indent="-285750">
              <a:lnSpc>
                <a:spcPct val="85000"/>
              </a:lnSpc>
              <a:spcBef>
                <a:spcPct val="20000"/>
              </a:spcBef>
              <a:buClr>
                <a:srgbClr val="000099"/>
              </a:buClr>
              <a:buFont typeface="Comic Sans MS" panose="030F0702030302020204" pitchFamily="66" charset="0"/>
              <a:buChar char="­"/>
              <a:defRPr/>
            </a:pPr>
            <a:endParaRPr lang="en-US" dirty="0">
              <a:solidFill>
                <a:srgbClr val="0000FF"/>
              </a:solidFill>
              <a:latin typeface="+mn-ea"/>
              <a:cs typeface="ＭＳ Ｐゴシック" charset="0"/>
            </a:endParaRPr>
          </a:p>
          <a:p>
            <a:pPr marL="342900" indent="-342900">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有线网络</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光纤连接家庭到</a:t>
            </a:r>
            <a:r>
              <a:rPr lang="en-US" dirty="0">
                <a:solidFill>
                  <a:srgbClr val="0000FF"/>
                </a:solidFill>
                <a:latin typeface="+mn-ea"/>
                <a:cs typeface="ＭＳ Ｐゴシック" charset="0"/>
              </a:rPr>
              <a:t> ISP </a:t>
            </a:r>
            <a:r>
              <a:rPr lang="zh-CN" altLang="en-US" dirty="0">
                <a:solidFill>
                  <a:srgbClr val="0000FF"/>
                </a:solidFill>
                <a:latin typeface="+mn-ea"/>
                <a:cs typeface="ＭＳ Ｐゴシック" charset="0"/>
              </a:rPr>
              <a:t>路由器</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家庭</a:t>
            </a:r>
            <a:r>
              <a:rPr lang="en-US" dirty="0">
                <a:latin typeface="+mn-ea"/>
                <a:cs typeface="ＭＳ Ｐゴシック" charset="0"/>
              </a:rPr>
              <a:t> </a:t>
            </a:r>
            <a:r>
              <a:rPr lang="zh-CN" altLang="en-US" i="1" dirty="0">
                <a:solidFill>
                  <a:srgbClr val="CC0000"/>
                </a:solidFill>
                <a:latin typeface="+mn-ea"/>
                <a:cs typeface="ＭＳ Ｐゴシック" charset="0"/>
              </a:rPr>
              <a:t>共享接入网络</a:t>
            </a:r>
            <a:r>
              <a:rPr lang="en-US" dirty="0">
                <a:solidFill>
                  <a:srgbClr val="FF0000"/>
                </a:solidFill>
                <a:latin typeface="+mn-ea"/>
                <a:cs typeface="ＭＳ Ｐゴシック" charset="0"/>
              </a:rPr>
              <a:t> </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到有线头端</a:t>
            </a:r>
            <a:r>
              <a:rPr lang="en-US" dirty="0">
                <a:solidFill>
                  <a:srgbClr val="0000FF"/>
                </a:solidFill>
                <a:latin typeface="+mn-ea"/>
                <a:cs typeface="ＭＳ Ｐゴシック" charset="0"/>
              </a:rPr>
              <a:t> </a:t>
            </a: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与</a:t>
            </a:r>
            <a:r>
              <a:rPr lang="en-US" dirty="0">
                <a:solidFill>
                  <a:srgbClr val="0000FF"/>
                </a:solidFill>
                <a:latin typeface="+mn-ea"/>
                <a:cs typeface="ＭＳ Ｐゴシック" charset="0"/>
              </a:rPr>
              <a:t> DSL </a:t>
            </a:r>
            <a:r>
              <a:rPr lang="zh-CN" altLang="en-US" dirty="0">
                <a:solidFill>
                  <a:srgbClr val="0000FF"/>
                </a:solidFill>
                <a:latin typeface="+mn-ea"/>
                <a:cs typeface="ＭＳ Ｐゴシック" charset="0"/>
              </a:rPr>
              <a:t>专线接入中心局不同</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defRPr/>
            </a:pPr>
            <a:endParaRPr lang="en-US" sz="2000" dirty="0">
              <a:latin typeface="+mn-ea"/>
              <a:cs typeface="ＭＳ Ｐゴシック" charset="0"/>
            </a:endParaRPr>
          </a:p>
        </p:txBody>
      </p:sp>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223" name="Title 41">
            <a:extLst>
              <a:ext uri="{FF2B5EF4-FFF2-40B4-BE49-F238E27FC236}">
                <a16:creationId xmlns:a16="http://schemas.microsoft.com/office/drawing/2014/main" id="{22939899-0C53-417A-BCF4-5ACEC092C853}"/>
              </a:ext>
            </a:extLst>
          </p:cNvPr>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pic>
        <p:nvPicPr>
          <p:cNvPr id="224" name="Picture 325" descr="underline_base">
            <a:extLst>
              <a:ext uri="{FF2B5EF4-FFF2-40B4-BE49-F238E27FC236}">
                <a16:creationId xmlns:a16="http://schemas.microsoft.com/office/drawing/2014/main" id="{8902A8CB-797A-455A-B95D-4EAED918031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379401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家庭网络</a:t>
            </a:r>
            <a:endParaRPr lang="en-US" altLang="zh-CN" sz="3600" dirty="0">
              <a:solidFill>
                <a:srgbClr val="000099"/>
              </a:solidFill>
              <a:latin typeface="+mj-ea"/>
              <a:ea typeface="+mj-ea"/>
            </a:endParaRP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3794017" cy="1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289" name="Text Box 26"/>
          <p:cNvSpPr txBox="1">
            <a:spLocks noChangeArrowheads="1"/>
          </p:cNvSpPr>
          <p:nvPr/>
        </p:nvSpPr>
        <p:spPr bwMode="auto">
          <a:xfrm>
            <a:off x="7429500" y="3178175"/>
            <a:ext cx="28971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发送</a:t>
            </a:r>
            <a:r>
              <a:rPr lang="en-US" altLang="zh-CN" sz="2000" dirty="0">
                <a:solidFill>
                  <a:srgbClr val="000099"/>
                </a:solidFill>
                <a:latin typeface="+mn-ea"/>
                <a:ea typeface="+mn-ea"/>
              </a:rPr>
              <a:t>/</a:t>
            </a:r>
            <a:r>
              <a:rPr lang="zh-CN" altLang="en-US" sz="2000" dirty="0">
                <a:solidFill>
                  <a:srgbClr val="000099"/>
                </a:solidFill>
                <a:latin typeface="+mn-ea"/>
                <a:ea typeface="+mn-ea"/>
              </a:rPr>
              <a:t>接收</a:t>
            </a:r>
            <a:r>
              <a:rPr lang="en-US" altLang="zh-CN" sz="2000" dirty="0">
                <a:solidFill>
                  <a:srgbClr val="000099"/>
                </a:solidFill>
                <a:latin typeface="+mn-ea"/>
                <a:ea typeface="+mn-ea"/>
              </a:rPr>
              <a:t> </a:t>
            </a:r>
            <a:r>
              <a:rPr lang="zh-CN" altLang="en-US" sz="2000" dirty="0">
                <a:solidFill>
                  <a:srgbClr val="0000FF"/>
                </a:solidFill>
                <a:latin typeface="+mn-ea"/>
                <a:ea typeface="+mn-ea"/>
              </a:rPr>
              <a:t>头端</a:t>
            </a:r>
            <a:r>
              <a:rPr lang="en-US" altLang="zh-CN" sz="2000" dirty="0">
                <a:solidFill>
                  <a:srgbClr val="000099"/>
                </a:solidFill>
                <a:latin typeface="+mn-ea"/>
                <a:ea typeface="+mn-ea"/>
              </a:rPr>
              <a:t> </a:t>
            </a:r>
            <a:r>
              <a:rPr lang="zh-CN" altLang="en-US" sz="2000" dirty="0">
                <a:solidFill>
                  <a:srgbClr val="000099"/>
                </a:solidFill>
                <a:latin typeface="+mn-ea"/>
                <a:ea typeface="+mn-ea"/>
              </a:rPr>
              <a:t>或</a:t>
            </a:r>
            <a:endParaRPr lang="en-US" altLang="zh-CN" sz="2000" dirty="0">
              <a:solidFill>
                <a:srgbClr val="000099"/>
              </a:solidFill>
              <a:latin typeface="+mn-ea"/>
              <a:ea typeface="+mn-ea"/>
            </a:endParaRPr>
          </a:p>
          <a:p>
            <a:pPr algn="ctr">
              <a:lnSpc>
                <a:spcPct val="85000"/>
              </a:lnSpc>
            </a:pPr>
            <a:r>
              <a:rPr lang="zh-CN" altLang="en-US" sz="2000" dirty="0">
                <a:solidFill>
                  <a:srgbClr val="0000FF"/>
                </a:solidFill>
                <a:latin typeface="+mn-ea"/>
                <a:ea typeface="+mn-ea"/>
              </a:rPr>
              <a:t>中心局</a:t>
            </a:r>
            <a:endParaRPr lang="en-US" altLang="zh-CN" sz="2000" dirty="0">
              <a:solidFill>
                <a:srgbClr val="0000FF"/>
              </a:solidFill>
              <a:latin typeface="+mn-ea"/>
              <a:ea typeface="+mn-ea"/>
            </a:endParaRP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7" name="Group 138"/>
          <p:cNvGrpSpPr>
            <a:grpSpLocks/>
          </p:cNvGrpSpPr>
          <p:nvPr/>
        </p:nvGrpSpPr>
        <p:grpSpPr bwMode="auto">
          <a:xfrm>
            <a:off x="6850063" y="3703639"/>
            <a:ext cx="2593975" cy="1268412"/>
            <a:chOff x="3355" y="2333"/>
            <a:chExt cx="1634" cy="799"/>
          </a:xfrm>
        </p:grpSpPr>
        <p:sp>
          <p:nvSpPr>
            <p:cNvPr id="43083" name="Text Box 39"/>
            <p:cNvSpPr txBox="1">
              <a:spLocks noChangeArrowheads="1"/>
            </p:cNvSpPr>
            <p:nvPr/>
          </p:nvSpPr>
          <p:spPr bwMode="auto">
            <a:xfrm>
              <a:off x="3355" y="2934"/>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有线或 </a:t>
              </a:r>
              <a:r>
                <a:rPr lang="en-US" altLang="zh-CN" sz="1800" dirty="0">
                  <a:solidFill>
                    <a:srgbClr val="000099"/>
                  </a:solidFill>
                  <a:latin typeface="+mn-ea"/>
                  <a:ea typeface="+mn-ea"/>
                </a:rPr>
                <a:t>DSL </a:t>
              </a:r>
              <a:r>
                <a:rPr lang="zh-CN" altLang="en-US" sz="1800" dirty="0">
                  <a:solidFill>
                    <a:srgbClr val="000099"/>
                  </a:solidFill>
                  <a:latin typeface="+mn-ea"/>
                  <a:ea typeface="+mn-ea"/>
                </a:rPr>
                <a:t>调制解调器</a:t>
              </a:r>
              <a:endParaRPr lang="en-US" altLang="zh-CN" sz="1800" dirty="0">
                <a:solidFill>
                  <a:srgbClr val="000099"/>
                </a:solidFill>
                <a:latin typeface="+mn-ea"/>
                <a:ea typeface="+mn-ea"/>
              </a:endParaRP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8" name="Group 139"/>
          <p:cNvGrpSpPr>
            <a:grpSpLocks/>
          </p:cNvGrpSpPr>
          <p:nvPr/>
        </p:nvGrpSpPr>
        <p:grpSpPr bwMode="auto">
          <a:xfrm>
            <a:off x="5584826" y="3695700"/>
            <a:ext cx="2593975" cy="1781175"/>
            <a:chOff x="2558" y="2328"/>
            <a:chExt cx="1634" cy="1122"/>
          </a:xfrm>
        </p:grpSpPr>
        <p:sp>
          <p:nvSpPr>
            <p:cNvPr id="43081" name="Text Box 39"/>
            <p:cNvSpPr txBox="1">
              <a:spLocks noChangeArrowheads="1"/>
            </p:cNvSpPr>
            <p:nvPr/>
          </p:nvSpPr>
          <p:spPr bwMode="auto">
            <a:xfrm>
              <a:off x="2558" y="3252"/>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路由器</a:t>
              </a:r>
              <a:r>
                <a:rPr lang="en-US" altLang="zh-CN" sz="1800" dirty="0">
                  <a:solidFill>
                    <a:srgbClr val="000099"/>
                  </a:solidFill>
                  <a:latin typeface="+mn-ea"/>
                  <a:ea typeface="+mn-ea"/>
                </a:rPr>
                <a:t>, </a:t>
              </a:r>
              <a:r>
                <a:rPr lang="zh-CN" altLang="en-US" sz="1800" dirty="0">
                  <a:solidFill>
                    <a:srgbClr val="000099"/>
                  </a:solidFill>
                  <a:latin typeface="+mn-ea"/>
                  <a:ea typeface="+mn-ea"/>
                </a:rPr>
                <a:t>防火墙</a:t>
              </a:r>
              <a:r>
                <a:rPr lang="en-US" altLang="zh-CN" sz="1800" dirty="0">
                  <a:solidFill>
                    <a:srgbClr val="000099"/>
                  </a:solidFill>
                  <a:latin typeface="+mn-ea"/>
                  <a:ea typeface="+mn-ea"/>
                </a:rPr>
                <a:t>,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有线以太网</a:t>
              </a:r>
              <a:r>
                <a:rPr lang="en-US" altLang="zh-CN" sz="1800" dirty="0">
                  <a:solidFill>
                    <a:srgbClr val="000099"/>
                  </a:solidFill>
                  <a:latin typeface="+mn-ea"/>
                  <a:ea typeface="+mn-ea"/>
                </a:rPr>
                <a:t>(1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zh-CN" altLang="en-US" sz="1800" dirty="0">
                  <a:solidFill>
                    <a:srgbClr val="000099"/>
                  </a:solidFill>
                  <a:latin typeface="+mn-ea"/>
                  <a:ea typeface="+mn-ea"/>
                </a:rPr>
                <a:t>无线</a:t>
              </a:r>
              <a:r>
                <a:rPr lang="en-US" altLang="zh-CN" sz="1800" dirty="0">
                  <a:solidFill>
                    <a:srgbClr val="000099"/>
                  </a:solidFill>
                  <a:latin typeface="+mn-ea"/>
                  <a:ea typeface="+mn-ea"/>
                </a:rPr>
                <a:t>AP (</a:t>
              </a:r>
              <a:r>
                <a:rPr lang="zh-CN" altLang="en-US" sz="1800" dirty="0">
                  <a:solidFill>
                    <a:srgbClr val="000099"/>
                  </a:solidFill>
                  <a:latin typeface="+mn-ea"/>
                  <a:ea typeface="+mn-ea"/>
                </a:rPr>
                <a:t>接入</a:t>
              </a:r>
              <a:r>
                <a:rPr lang="en-US" altLang="zh-CN" sz="1800" dirty="0">
                  <a:solidFill>
                    <a:srgbClr val="000099"/>
                  </a:solidFill>
                  <a:latin typeface="+mn-ea"/>
                  <a:ea typeface="+mn-ea"/>
                </a:rPr>
                <a:t> </a:t>
              </a:r>
            </a:p>
            <a:p>
              <a:pPr algn="r">
                <a:lnSpc>
                  <a:spcPct val="80000"/>
                </a:lnSpc>
              </a:pPr>
              <a:r>
                <a:rPr lang="en-US" altLang="zh-CN" sz="1800" dirty="0">
                  <a:solidFill>
                    <a:srgbClr val="000099"/>
                  </a:solidFill>
                  <a:latin typeface="+mn-ea"/>
                  <a:ea typeface="+mn-ea"/>
                </a:rPr>
                <a:t>Point, 54 Mbps)</a:t>
              </a:r>
            </a:p>
          </p:txBody>
        </p:sp>
      </p:grpSp>
      <p:sp>
        <p:nvSpPr>
          <p:cNvPr id="11406" name="Text Box 142"/>
          <p:cNvSpPr txBox="1">
            <a:spLocks noChangeArrowheads="1"/>
          </p:cNvSpPr>
          <p:nvPr/>
        </p:nvSpPr>
        <p:spPr bwMode="auto">
          <a:xfrm>
            <a:off x="2454951" y="13033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zh-CN" altLang="en-US" sz="2000" dirty="0">
                <a:solidFill>
                  <a:srgbClr val="000099"/>
                </a:solidFill>
                <a:latin typeface="+mn-ea"/>
                <a:ea typeface="+mn-ea"/>
              </a:rPr>
              <a:t>无线设备</a:t>
            </a:r>
            <a:endParaRPr lang="en-US" altLang="zh-CN" sz="2000" dirty="0">
              <a:solidFill>
                <a:srgbClr val="000099"/>
              </a:solidFill>
              <a:latin typeface="+mn-ea"/>
              <a:ea typeface="+mn-ea"/>
            </a:endParaRP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2" name="Group 150"/>
          <p:cNvGrpSpPr>
            <a:grpSpLocks/>
          </p:cNvGrpSpPr>
          <p:nvPr/>
        </p:nvGrpSpPr>
        <p:grpSpPr bwMode="auto">
          <a:xfrm>
            <a:off x="1258886" y="3532188"/>
            <a:ext cx="2032003" cy="511175"/>
            <a:chOff x="-167" y="2225"/>
            <a:chExt cx="1280" cy="322"/>
          </a:xfrm>
        </p:grpSpPr>
        <p:sp>
          <p:nvSpPr>
            <p:cNvPr id="43073" name="Text Box 148"/>
            <p:cNvSpPr txBox="1">
              <a:spLocks noChangeArrowheads="1"/>
            </p:cNvSpPr>
            <p:nvPr/>
          </p:nvSpPr>
          <p:spPr bwMode="auto">
            <a:xfrm>
              <a:off x="-167" y="2357"/>
              <a:ext cx="128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常整合到单一盒子中</a:t>
              </a:r>
              <a:endParaRPr lang="en-US" altLang="zh-CN" sz="1600" dirty="0">
                <a:solidFill>
                  <a:srgbClr val="000099"/>
                </a:solidFill>
                <a:latin typeface="+mn-ea"/>
                <a:ea typeface="+mn-ea"/>
              </a:endParaRP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4796981" cy="765175"/>
          </a:xfrm>
        </p:spPr>
        <p:txBody>
          <a:bodyPr>
            <a:normAutofit/>
          </a:bodyPr>
          <a:lstStyle/>
          <a:p>
            <a:pPr algn="ctr" eaLnBrk="1" hangingPunct="1"/>
            <a:r>
              <a:rPr lang="zh-CN" altLang="en-US" sz="4000" dirty="0">
                <a:latin typeface="+mj-ea"/>
                <a:ea typeface="+mj-ea"/>
              </a:rPr>
              <a:t>企业接入网</a:t>
            </a:r>
            <a:r>
              <a:rPr lang="en-US" altLang="zh-CN" sz="4000" dirty="0">
                <a:latin typeface="+mj-ea"/>
                <a:ea typeface="+mj-ea"/>
              </a:rPr>
              <a:t> (</a:t>
            </a:r>
            <a:r>
              <a:rPr lang="zh-CN" altLang="en-US" sz="4000" dirty="0">
                <a:latin typeface="+mj-ea"/>
                <a:ea typeface="+mj-ea"/>
              </a:rPr>
              <a:t>以太网</a:t>
            </a:r>
            <a:r>
              <a:rPr lang="en-US" altLang="zh-CN" sz="4000" dirty="0">
                <a:latin typeface="+mj-ea"/>
                <a:ea typeface="+mj-ea"/>
              </a:rPr>
              <a:t>)</a:t>
            </a:r>
          </a:p>
        </p:txBody>
      </p:sp>
      <p:sp>
        <p:nvSpPr>
          <p:cNvPr id="58371" name="Content Placeholder 52"/>
          <p:cNvSpPr>
            <a:spLocks noGrp="1"/>
          </p:cNvSpPr>
          <p:nvPr>
            <p:ph idx="4294967295"/>
          </p:nvPr>
        </p:nvSpPr>
        <p:spPr>
          <a:xfrm>
            <a:off x="2147123" y="4757044"/>
            <a:ext cx="8413373" cy="1696292"/>
          </a:xfrm>
        </p:spPr>
        <p:txBody>
          <a:bodyPr>
            <a:normAutofit fontScale="92500" lnSpcReduction="20000"/>
          </a:bodyPr>
          <a:lstStyle/>
          <a:p>
            <a:pPr marL="287338" indent="-287338">
              <a:buFont typeface="Wingdings" charset="2"/>
              <a:buChar char="§"/>
              <a:defRPr/>
            </a:pPr>
            <a:r>
              <a:rPr lang="zh-CN" altLang="en-US" sz="2400" dirty="0">
                <a:latin typeface="+mn-ea"/>
                <a:ea typeface="+mn-ea"/>
              </a:rPr>
              <a:t>通常用于公司，大学校园等</a:t>
            </a:r>
            <a:endParaRPr lang="en-US" sz="2400" dirty="0">
              <a:latin typeface="+mn-ea"/>
              <a:ea typeface="+mn-ea"/>
            </a:endParaRPr>
          </a:p>
          <a:p>
            <a:pPr marL="287338" lvl="1" indent="-287338">
              <a:buSzPct val="100000"/>
              <a:buFont typeface="Wingdings" charset="2"/>
              <a:buChar char="§"/>
              <a:defRPr/>
            </a:pPr>
            <a:r>
              <a:rPr lang="en-US" dirty="0">
                <a:latin typeface="+mn-ea"/>
                <a:ea typeface="+mn-ea"/>
              </a:rPr>
              <a:t>10 Mbps, 100Mbps, 1Gbps, 10Gbps </a:t>
            </a:r>
            <a:r>
              <a:rPr lang="zh-CN" altLang="en-US" dirty="0">
                <a:latin typeface="+mn-ea"/>
                <a:ea typeface="+mn-ea"/>
              </a:rPr>
              <a:t>传输速率</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今天端系统通常连接到以太网交换机</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工业以太网</a:t>
            </a:r>
            <a:r>
              <a:rPr lang="en-US" dirty="0">
                <a:latin typeface="+mn-ea"/>
                <a:ea typeface="+mn-ea"/>
              </a:rPr>
              <a:t> – </a:t>
            </a:r>
            <a:r>
              <a:rPr lang="zh-CN" altLang="en-US" dirty="0">
                <a:latin typeface="+mn-ea"/>
                <a:ea typeface="+mn-ea"/>
              </a:rPr>
              <a:t>将以太网应用于工业环境，使用的协议提供仲裁及实时控制</a:t>
            </a:r>
            <a:endParaRPr lang="en-US" dirty="0">
              <a:latin typeface="+mn-ea"/>
              <a:ea typeface="+mn-ea"/>
            </a:endParaRPr>
          </a:p>
          <a:p>
            <a:pPr eaLnBrk="1" hangingPunct="1">
              <a:buFont typeface="Wingdings" charset="2"/>
              <a:buChar char="§"/>
              <a:defRPr/>
            </a:pPr>
            <a:endParaRPr lang="en-US" sz="2400" dirty="0">
              <a:latin typeface="+mn-ea"/>
              <a:ea typeface="+mn-ea"/>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704547" y="3538538"/>
            <a:ext cx="9541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以太网</a:t>
            </a:r>
            <a:endParaRPr lang="en-US" altLang="zh-CN" sz="2000" dirty="0">
              <a:solidFill>
                <a:srgbClr val="000099"/>
              </a:solidFill>
              <a:latin typeface="+mn-ea"/>
              <a:ea typeface="+mn-ea"/>
            </a:endParaRPr>
          </a:p>
          <a:p>
            <a:pPr algn="ctr">
              <a:lnSpc>
                <a:spcPct val="85000"/>
              </a:lnSpc>
            </a:pPr>
            <a:r>
              <a:rPr lang="zh-CN" altLang="en-US" sz="2000" dirty="0">
                <a:solidFill>
                  <a:srgbClr val="000099"/>
                </a:solidFill>
                <a:latin typeface="+mn-ea"/>
                <a:ea typeface="+mn-ea"/>
              </a:rPr>
              <a:t>交换机</a:t>
            </a:r>
            <a:endParaRPr lang="en-US" altLang="zh-CN" sz="2000" dirty="0">
              <a:solidFill>
                <a:srgbClr val="000099"/>
              </a:solidFill>
              <a:latin typeface="+mn-ea"/>
              <a:ea typeface="+mn-ea"/>
            </a:endParaRP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452727" y="3552825"/>
            <a:ext cx="1539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a:t>
            </a:r>
            <a:r>
              <a:rPr lang="en-US" altLang="zh-CN" sz="2000" dirty="0">
                <a:solidFill>
                  <a:srgbClr val="000099"/>
                </a:solidFill>
                <a:latin typeface="+mn-ea"/>
                <a:ea typeface="+mn-ea"/>
              </a:rPr>
              <a:t> mail,</a:t>
            </a:r>
          </a:p>
          <a:p>
            <a:pPr algn="ctr">
              <a:lnSpc>
                <a:spcPct val="85000"/>
              </a:lnSpc>
            </a:pPr>
            <a:r>
              <a:rPr lang="en-US" altLang="zh-CN" sz="2000" dirty="0">
                <a:solidFill>
                  <a:srgbClr val="000099"/>
                </a:solidFill>
                <a:latin typeface="+mn-ea"/>
                <a:ea typeface="+mn-ea"/>
              </a:rPr>
              <a:t>web </a:t>
            </a:r>
            <a:r>
              <a:rPr lang="zh-CN" altLang="en-US" sz="2000" dirty="0">
                <a:solidFill>
                  <a:srgbClr val="000099"/>
                </a:solidFill>
                <a:latin typeface="+mn-ea"/>
                <a:ea typeface="+mn-ea"/>
              </a:rPr>
              <a:t>服务器</a:t>
            </a:r>
            <a:endParaRPr lang="en-US" altLang="zh-CN" sz="2000" dirty="0">
              <a:solidFill>
                <a:srgbClr val="000099"/>
              </a:solidFill>
              <a:latin typeface="+mn-ea"/>
              <a:ea typeface="+mn-ea"/>
            </a:endParaRPr>
          </a:p>
        </p:txBody>
      </p:sp>
      <p:sp>
        <p:nvSpPr>
          <p:cNvPr id="45079" name="Text Box 346"/>
          <p:cNvSpPr txBox="1">
            <a:spLocks noChangeArrowheads="1"/>
          </p:cNvSpPr>
          <p:nvPr/>
        </p:nvSpPr>
        <p:spPr bwMode="auto">
          <a:xfrm>
            <a:off x="8216793" y="2986089"/>
            <a:ext cx="14670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机构路由器</a:t>
            </a:r>
            <a:endParaRPr lang="en-US" altLang="zh-CN" sz="2000" dirty="0">
              <a:solidFill>
                <a:srgbClr val="000099"/>
              </a:solidFill>
              <a:latin typeface="+mn-ea"/>
              <a:ea typeface="+mn-ea"/>
            </a:endParaRP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8339282" y="2320926"/>
            <a:ext cx="157927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机构连接到</a:t>
            </a:r>
            <a:r>
              <a:rPr lang="en-US" altLang="zh-CN" sz="2000" dirty="0">
                <a:solidFill>
                  <a:srgbClr val="000099"/>
                </a:solidFill>
                <a:latin typeface="+mn-ea"/>
                <a:ea typeface="+mn-ea"/>
              </a:rPr>
              <a:t> </a:t>
            </a:r>
          </a:p>
          <a:p>
            <a:pPr algn="ctr">
              <a:lnSpc>
                <a:spcPct val="85000"/>
              </a:lnSpc>
            </a:pPr>
            <a:r>
              <a:rPr lang="en-US" altLang="zh-CN" sz="2000" dirty="0">
                <a:solidFill>
                  <a:srgbClr val="000099"/>
                </a:solidFill>
                <a:latin typeface="+mn-ea"/>
                <a:ea typeface="+mn-ea"/>
              </a:rPr>
              <a:t>ISP (</a:t>
            </a:r>
            <a:r>
              <a:rPr lang="zh-CN" altLang="en-US" sz="2000" dirty="0">
                <a:solidFill>
                  <a:srgbClr val="000099"/>
                </a:solidFill>
                <a:latin typeface="+mn-ea"/>
                <a:ea typeface="+mn-ea"/>
              </a:rPr>
              <a:t>互联网</a:t>
            </a:r>
            <a:r>
              <a:rPr lang="en-US" altLang="zh-CN" sz="2000" dirty="0">
                <a:solidFill>
                  <a:srgbClr val="000099"/>
                </a:solidFill>
                <a:latin typeface="+mn-ea"/>
                <a:ea typeface="+mn-ea"/>
              </a:rPr>
              <a:t>)</a:t>
            </a:r>
          </a:p>
          <a:p>
            <a:pPr algn="ctr">
              <a:lnSpc>
                <a:spcPct val="85000"/>
              </a:lnSpc>
            </a:pPr>
            <a:endParaRPr lang="en-US" altLang="zh-CN" sz="2000" dirty="0">
              <a:solidFill>
                <a:srgbClr val="000099"/>
              </a:solidFill>
              <a:latin typeface="+mn-ea"/>
              <a:ea typeface="+mn-ea"/>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4818913" cy="1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2558124" cy="984250"/>
          </a:xfrm>
        </p:spPr>
        <p:txBody>
          <a:bodyPr/>
          <a:lstStyle/>
          <a:p>
            <a:pPr algn="ctr" eaLnBrk="1" hangingPunct="1"/>
            <a:r>
              <a:rPr lang="zh-CN" altLang="en-US" sz="3600" dirty="0"/>
              <a:t>无线接入网</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a:bodyPr>
          <a:lstStyle/>
          <a:p>
            <a:pPr>
              <a:buFont typeface="Wingdings" panose="05000000000000000000" pitchFamily="2" charset="2"/>
              <a:buChar char="n"/>
            </a:pPr>
            <a:r>
              <a:rPr lang="zh-CN" altLang="en-US" sz="2400" dirty="0">
                <a:latin typeface="+mj-ea"/>
                <a:ea typeface="+mj-ea"/>
              </a:rPr>
              <a:t>共享</a:t>
            </a:r>
            <a:r>
              <a:rPr lang="zh-CN" altLang="en-US" sz="2400" dirty="0">
                <a:solidFill>
                  <a:srgbClr val="FF0000"/>
                </a:solidFill>
                <a:latin typeface="+mj-ea"/>
                <a:ea typeface="+mj-ea"/>
              </a:rPr>
              <a:t>无线</a:t>
            </a:r>
            <a:r>
              <a:rPr lang="zh-CN" altLang="en-US" sz="2400" dirty="0">
                <a:latin typeface="+mj-ea"/>
                <a:ea typeface="+mj-ea"/>
              </a:rPr>
              <a:t>接入网络连接端系统到路由器</a:t>
            </a:r>
            <a:endParaRPr lang="en-US" altLang="zh-CN" sz="2400" dirty="0">
              <a:latin typeface="+mj-ea"/>
              <a:ea typeface="+mj-ea"/>
            </a:endParaRPr>
          </a:p>
          <a:p>
            <a:pPr marL="682625" lvl="1" indent="-225425"/>
            <a:r>
              <a:rPr lang="zh-CN" altLang="en-US" sz="2000" dirty="0">
                <a:latin typeface="+mj-ea"/>
                <a:ea typeface="+mj-ea"/>
              </a:rPr>
              <a:t>通过基站，亦称接入点</a:t>
            </a:r>
            <a:r>
              <a:rPr lang="en-US" altLang="zh-CN" sz="2000" dirty="0">
                <a:latin typeface="+mj-ea"/>
                <a:ea typeface="+mj-ea"/>
              </a:rPr>
              <a:t>(</a:t>
            </a:r>
            <a:r>
              <a:rPr lang="zh-CN" altLang="en-US" sz="2000" dirty="0">
                <a:latin typeface="+mj-ea"/>
                <a:ea typeface="+mj-ea"/>
              </a:rPr>
              <a:t>接入</a:t>
            </a:r>
            <a:r>
              <a:rPr lang="en-US" altLang="ja-JP" sz="2000" dirty="0">
                <a:latin typeface="+mj-ea"/>
                <a:ea typeface="+mj-ea"/>
              </a:rPr>
              <a:t> point)</a:t>
            </a:r>
            <a:endParaRPr lang="en-US" altLang="zh-CN" sz="2000" dirty="0">
              <a:latin typeface="+mj-ea"/>
              <a:ea typeface="+mj-ea"/>
            </a:endParaRPr>
          </a:p>
        </p:txBody>
      </p:sp>
      <p:pic>
        <p:nvPicPr>
          <p:cNvPr id="46084" name="Picture 7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580" y="955991"/>
            <a:ext cx="2471048" cy="7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无线局域网</a:t>
            </a:r>
            <a:r>
              <a:rPr lang="en-US" altLang="zh-CN" dirty="0">
                <a:solidFill>
                  <a:srgbClr val="CC0000"/>
                </a:solidFill>
                <a:latin typeface="+mn-ea"/>
                <a:ea typeface="+mn-ea"/>
              </a:rPr>
              <a:t>:</a:t>
            </a: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大楼内</a:t>
            </a:r>
            <a:r>
              <a:rPr lang="en-US" altLang="zh-CN" sz="2000" dirty="0">
                <a:solidFill>
                  <a:srgbClr val="000099"/>
                </a:solidFill>
                <a:latin typeface="+mn-ea"/>
                <a:ea typeface="+mn-ea"/>
              </a:rPr>
              <a:t>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802.11b/g/n/ac/ax (</a:t>
            </a:r>
            <a:r>
              <a:rPr lang="en-US" altLang="zh-CN" sz="2000" dirty="0" err="1">
                <a:solidFill>
                  <a:srgbClr val="000099"/>
                </a:solidFill>
                <a:latin typeface="+mn-ea"/>
                <a:ea typeface="+mn-ea"/>
              </a:rPr>
              <a:t>WiFi</a:t>
            </a:r>
            <a:r>
              <a:rPr lang="en-US" altLang="zh-CN" sz="2000" dirty="0">
                <a:solidFill>
                  <a:srgbClr val="000099"/>
                </a:solidFill>
                <a:latin typeface="+mn-ea"/>
                <a:ea typeface="+mn-ea"/>
              </a:rPr>
              <a:t>): 11M, 54M, 450M, 1G, 4G bps </a:t>
            </a:r>
            <a:r>
              <a:rPr lang="zh-CN" altLang="en-US" sz="2000" dirty="0">
                <a:solidFill>
                  <a:srgbClr val="000099"/>
                </a:solidFill>
                <a:latin typeface="+mn-ea"/>
                <a:ea typeface="+mn-ea"/>
              </a:rPr>
              <a:t>传输速率</a:t>
            </a:r>
            <a:endParaRPr lang="en-US" altLang="zh-CN" sz="2000" dirty="0">
              <a:solidFill>
                <a:srgbClr val="000099"/>
              </a:solidFill>
              <a:latin typeface="+mn-ea"/>
              <a:ea typeface="+mn-ea"/>
            </a:endParaRP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mn-ea"/>
              <a:ea typeface="+mn-ea"/>
            </a:endParaRPr>
          </a:p>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广域无线接入</a:t>
            </a:r>
            <a:endParaRPr lang="en-US" altLang="zh-CN" dirty="0">
              <a:solidFill>
                <a:srgbClr val="CC0000"/>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由移动运营商提供</a:t>
            </a:r>
            <a:r>
              <a:rPr lang="en-US" altLang="zh-CN" sz="2000" dirty="0">
                <a:solidFill>
                  <a:srgbClr val="000099"/>
                </a:solidFill>
                <a:latin typeface="+mn-ea"/>
                <a:ea typeface="+mn-ea"/>
              </a:rPr>
              <a:t>, 10 </a:t>
            </a:r>
            <a:r>
              <a:rPr lang="zh-CN" altLang="en-US" sz="2000" dirty="0">
                <a:solidFill>
                  <a:srgbClr val="000099"/>
                </a:solidFill>
                <a:latin typeface="+mn-ea"/>
                <a:ea typeface="+mn-ea"/>
              </a:rPr>
              <a:t>公里覆盖</a:t>
            </a:r>
            <a:endParaRPr lang="en-US" altLang="ja-JP" sz="2000" dirty="0">
              <a:solidFill>
                <a:srgbClr val="000099"/>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速率范围</a:t>
            </a:r>
            <a:r>
              <a:rPr lang="en-US" altLang="zh-CN" sz="2000" dirty="0">
                <a:solidFill>
                  <a:srgbClr val="000099"/>
                </a:solidFill>
                <a:latin typeface="+mn-ea"/>
                <a:ea typeface="+mn-ea"/>
              </a:rPr>
              <a:t> 1 </a:t>
            </a:r>
            <a:r>
              <a:rPr lang="zh-CN" altLang="en-US" sz="2000" dirty="0">
                <a:solidFill>
                  <a:srgbClr val="000099"/>
                </a:solidFill>
                <a:latin typeface="+mn-ea"/>
                <a:ea typeface="+mn-ea"/>
              </a:rPr>
              <a:t>到</a:t>
            </a:r>
            <a:r>
              <a:rPr lang="en-US" altLang="zh-CN" sz="2000" dirty="0">
                <a:solidFill>
                  <a:srgbClr val="000099"/>
                </a:solidFill>
                <a:latin typeface="+mn-ea"/>
                <a:ea typeface="+mn-ea"/>
              </a:rPr>
              <a:t> 10 Mbps </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094" name="Text Box 446"/>
          <p:cNvSpPr txBox="1">
            <a:spLocks noChangeArrowheads="1"/>
          </p:cNvSpPr>
          <p:nvPr/>
        </p:nvSpPr>
        <p:spPr bwMode="auto">
          <a:xfrm>
            <a:off x="3549866" y="608228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sp>
        <p:nvSpPr>
          <p:cNvPr id="46095" name="Text Box 447"/>
          <p:cNvSpPr txBox="1">
            <a:spLocks noChangeArrowheads="1"/>
          </p:cNvSpPr>
          <p:nvPr/>
        </p:nvSpPr>
        <p:spPr bwMode="auto">
          <a:xfrm>
            <a:off x="8235950" y="5884863"/>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1" y="198438"/>
            <a:ext cx="4752976" cy="765175"/>
          </a:xfrm>
        </p:spPr>
        <p:txBody>
          <a:bodyPr/>
          <a:lstStyle/>
          <a:p>
            <a:pPr algn="ctr" eaLnBrk="1" hangingPunct="1"/>
            <a:r>
              <a:rPr lang="zh-CN" altLang="en-US" sz="4000" dirty="0">
                <a:latin typeface="+mj-ea"/>
                <a:ea typeface="+mj-ea"/>
              </a:rPr>
              <a:t>主机</a:t>
            </a:r>
            <a:r>
              <a:rPr lang="en-US" altLang="zh-CN" sz="4000" dirty="0">
                <a:latin typeface="+mj-ea"/>
                <a:ea typeface="+mj-ea"/>
              </a:rPr>
              <a:t>: </a:t>
            </a:r>
            <a:r>
              <a:rPr lang="zh-CN" altLang="en-US" sz="4000" dirty="0">
                <a:latin typeface="+mj-ea"/>
                <a:ea typeface="+mj-ea"/>
              </a:rPr>
              <a:t>发送数据分组</a:t>
            </a:r>
            <a:endParaRPr lang="en-US" altLang="zh-CN" sz="4000" dirty="0">
              <a:latin typeface="+mj-ea"/>
              <a:ea typeface="+mj-ea"/>
            </a:endParaRPr>
          </a:p>
        </p:txBody>
      </p:sp>
      <p:sp>
        <p:nvSpPr>
          <p:cNvPr id="243750" name="Content Placeholder 52"/>
          <p:cNvSpPr>
            <a:spLocks noGrp="1"/>
          </p:cNvSpPr>
          <p:nvPr>
            <p:ph idx="4294967295"/>
          </p:nvPr>
        </p:nvSpPr>
        <p:spPr>
          <a:xfrm>
            <a:off x="1265252" y="1323975"/>
            <a:ext cx="3775075" cy="3425825"/>
          </a:xfrm>
        </p:spPr>
        <p:txBody>
          <a:bodyPr>
            <a:normAutofit fontScale="92500" lnSpcReduction="20000"/>
          </a:bodyPr>
          <a:lstStyle/>
          <a:p>
            <a:pPr marL="0" indent="0">
              <a:buNone/>
              <a:defRPr/>
            </a:pPr>
            <a:r>
              <a:rPr lang="zh-CN" altLang="en-US" sz="2400" dirty="0">
                <a:latin typeface="+mn-ea"/>
                <a:ea typeface="+mn-ea"/>
              </a:rPr>
              <a:t>主机发送功能</a:t>
            </a:r>
            <a:r>
              <a:rPr lang="en-US" sz="2400" dirty="0">
                <a:latin typeface="+mn-ea"/>
                <a:ea typeface="+mn-ea"/>
              </a:rPr>
              <a:t>:</a:t>
            </a:r>
          </a:p>
          <a:p>
            <a:pPr eaLnBrk="1" hangingPunct="1">
              <a:buFont typeface="Wingdings" charset="2"/>
              <a:buChar char="§"/>
              <a:defRPr/>
            </a:pPr>
            <a:r>
              <a:rPr lang="zh-CN" altLang="en-US" sz="2400" dirty="0">
                <a:latin typeface="+mn-ea"/>
                <a:ea typeface="+mn-ea"/>
              </a:rPr>
              <a:t>获取应用消息</a:t>
            </a:r>
            <a:r>
              <a:rPr lang="en-US" altLang="zh-CN" sz="2400" dirty="0">
                <a:latin typeface="+mn-ea"/>
                <a:ea typeface="+mn-ea"/>
              </a:rPr>
              <a:t>(</a:t>
            </a:r>
            <a:r>
              <a:rPr lang="en-US" sz="2400" dirty="0">
                <a:latin typeface="+mn-ea"/>
                <a:ea typeface="+mn-ea"/>
              </a:rPr>
              <a:t>message)</a:t>
            </a:r>
          </a:p>
          <a:p>
            <a:pPr eaLnBrk="1" hangingPunct="1">
              <a:buFont typeface="Wingdings" charset="2"/>
              <a:buChar char="§"/>
              <a:defRPr/>
            </a:pPr>
            <a:r>
              <a:rPr lang="zh-CN" altLang="en-US" sz="2400" dirty="0">
                <a:latin typeface="+mn-ea"/>
                <a:ea typeface="+mn-ea"/>
              </a:rPr>
              <a:t>将其分解为小块</a:t>
            </a:r>
            <a:r>
              <a:rPr lang="en-US" sz="2400" dirty="0">
                <a:latin typeface="+mn-ea"/>
                <a:ea typeface="+mn-ea"/>
              </a:rPr>
              <a:t>, </a:t>
            </a:r>
            <a:r>
              <a:rPr lang="zh-CN" altLang="en-US" sz="2400" dirty="0">
                <a:latin typeface="+mn-ea"/>
                <a:ea typeface="+mn-ea"/>
              </a:rPr>
              <a:t>称为</a:t>
            </a:r>
            <a:r>
              <a:rPr lang="zh-CN" altLang="en-US" sz="2400" i="1" dirty="0">
                <a:solidFill>
                  <a:srgbClr val="C00000"/>
                </a:solidFill>
                <a:latin typeface="+mn-ea"/>
                <a:ea typeface="+mn-ea"/>
              </a:rPr>
              <a:t>分组</a:t>
            </a:r>
            <a:r>
              <a:rPr lang="en-US" altLang="zh-CN" sz="2400" i="1" dirty="0">
                <a:solidFill>
                  <a:srgbClr val="C00000"/>
                </a:solidFill>
                <a:latin typeface="+mn-ea"/>
                <a:ea typeface="+mn-ea"/>
              </a:rPr>
              <a:t>(p</a:t>
            </a:r>
            <a:r>
              <a:rPr lang="en-US" sz="2400" i="1" dirty="0">
                <a:solidFill>
                  <a:srgbClr val="C00000"/>
                </a:solidFill>
                <a:latin typeface="+mn-ea"/>
                <a:ea typeface="+mn-ea"/>
              </a:rPr>
              <a:t>ackets)</a:t>
            </a:r>
            <a:r>
              <a:rPr lang="en-US" sz="2400" dirty="0">
                <a:latin typeface="+mn-ea"/>
                <a:ea typeface="+mn-ea"/>
              </a:rPr>
              <a:t>, </a:t>
            </a:r>
            <a:r>
              <a:rPr lang="zh-CN" altLang="en-US" sz="2400" dirty="0">
                <a:latin typeface="+mn-ea"/>
                <a:ea typeface="+mn-ea"/>
              </a:rPr>
              <a:t>长度 </a:t>
            </a:r>
            <a:r>
              <a:rPr lang="en-US" sz="2400" i="1" dirty="0">
                <a:solidFill>
                  <a:srgbClr val="C00000"/>
                </a:solidFill>
                <a:latin typeface="Times New Roman" panose="02020603050405020304" pitchFamily="18" charset="0"/>
                <a:ea typeface="+mn-ea"/>
                <a:cs typeface="Times New Roman" panose="02020603050405020304" pitchFamily="18" charset="0"/>
              </a:rPr>
              <a:t>L</a:t>
            </a:r>
            <a:r>
              <a:rPr lang="en-US" sz="2400" dirty="0">
                <a:latin typeface="+mn-ea"/>
                <a:ea typeface="+mn-ea"/>
              </a:rPr>
              <a:t> </a:t>
            </a:r>
            <a:r>
              <a:rPr lang="zh-CN" altLang="en-US" sz="2400" dirty="0">
                <a:latin typeface="+mn-ea"/>
                <a:ea typeface="+mn-ea"/>
              </a:rPr>
              <a:t>比特</a:t>
            </a:r>
            <a:endParaRPr lang="en-US" sz="2400" dirty="0">
              <a:latin typeface="+mn-ea"/>
              <a:ea typeface="+mn-ea"/>
            </a:endParaRPr>
          </a:p>
          <a:p>
            <a:pPr>
              <a:buFont typeface="Wingdings" charset="2"/>
              <a:buChar char="§"/>
              <a:defRPr/>
            </a:pPr>
            <a:r>
              <a:rPr lang="zh-CN" altLang="en-US" sz="2400" dirty="0">
                <a:latin typeface="+mn-ea"/>
                <a:ea typeface="+mn-ea"/>
              </a:rPr>
              <a:t>以</a:t>
            </a:r>
            <a:r>
              <a:rPr lang="zh-CN" altLang="en-US" sz="2400" i="1" dirty="0">
                <a:solidFill>
                  <a:srgbClr val="C00000"/>
                </a:solidFill>
                <a:latin typeface="+mn-ea"/>
                <a:ea typeface="+mn-ea"/>
              </a:rPr>
              <a:t>传输速率 </a:t>
            </a:r>
            <a:r>
              <a:rPr lang="en-US" altLang="zh-CN" sz="2400" i="1" dirty="0">
                <a:solidFill>
                  <a:srgbClr val="C00000"/>
                </a:solidFill>
                <a:latin typeface="Times New Roman" panose="02020603050405020304" pitchFamily="18" charset="0"/>
                <a:ea typeface="+mn-ea"/>
                <a:cs typeface="Times New Roman" panose="02020603050405020304" pitchFamily="18" charset="0"/>
              </a:rPr>
              <a:t>R</a:t>
            </a:r>
            <a:r>
              <a:rPr lang="en-US" altLang="zh-CN" sz="2400" i="1" dirty="0">
                <a:solidFill>
                  <a:srgbClr val="C00000"/>
                </a:solidFill>
                <a:latin typeface="+mn-ea"/>
                <a:ea typeface="+mn-ea"/>
              </a:rPr>
              <a:t> </a:t>
            </a:r>
            <a:r>
              <a:rPr lang="zh-CN" altLang="en-US" sz="2400" dirty="0">
                <a:latin typeface="+mn-ea"/>
                <a:ea typeface="+mn-ea"/>
              </a:rPr>
              <a:t>传输分组到接入网</a:t>
            </a:r>
            <a:endParaRPr lang="en-US" sz="2400" i="1" dirty="0">
              <a:solidFill>
                <a:srgbClr val="C00000"/>
              </a:solidFill>
              <a:latin typeface="+mn-ea"/>
              <a:ea typeface="+mn-ea"/>
            </a:endParaRPr>
          </a:p>
          <a:p>
            <a:pPr marL="682625" lvl="1" indent="-225425">
              <a:buFont typeface="Arial"/>
              <a:buChar char="•"/>
              <a:defRPr/>
            </a:pPr>
            <a:r>
              <a:rPr lang="zh-CN" altLang="en-US" dirty="0">
                <a:latin typeface="+mn-ea"/>
                <a:ea typeface="+mn-ea"/>
              </a:rPr>
              <a:t>链路传输率</a:t>
            </a:r>
            <a:r>
              <a:rPr lang="en-US" altLang="zh-CN" dirty="0">
                <a:latin typeface="+mn-ea"/>
                <a:ea typeface="+mn-ea"/>
              </a:rPr>
              <a:t>(</a:t>
            </a:r>
            <a:r>
              <a:rPr lang="en-US" dirty="0">
                <a:latin typeface="+mn-ea"/>
                <a:ea typeface="+mn-ea"/>
              </a:rPr>
              <a:t>link transmission rate), </a:t>
            </a:r>
            <a:r>
              <a:rPr lang="zh-CN" altLang="en-US" dirty="0">
                <a:latin typeface="+mn-ea"/>
                <a:ea typeface="+mn-ea"/>
              </a:rPr>
              <a:t>亦称</a:t>
            </a:r>
            <a:r>
              <a:rPr lang="en-US" dirty="0">
                <a:latin typeface="+mn-ea"/>
                <a:ea typeface="+mn-ea"/>
              </a:rPr>
              <a:t> </a:t>
            </a:r>
            <a:r>
              <a:rPr lang="zh-CN" altLang="en-US" dirty="0">
                <a:latin typeface="+mn-ea"/>
                <a:ea typeface="+mn-ea"/>
              </a:rPr>
              <a:t>链路容量</a:t>
            </a:r>
            <a:r>
              <a:rPr lang="en-US" altLang="zh-CN" dirty="0">
                <a:latin typeface="+mn-ea"/>
                <a:ea typeface="+mn-ea"/>
              </a:rPr>
              <a:t>(</a:t>
            </a:r>
            <a:r>
              <a:rPr lang="en-US" dirty="0">
                <a:latin typeface="+mn-ea"/>
                <a:ea typeface="+mn-ea"/>
              </a:rPr>
              <a:t>link </a:t>
            </a:r>
            <a:r>
              <a:rPr lang="en-US" i="1" dirty="0">
                <a:solidFill>
                  <a:srgbClr val="C00000"/>
                </a:solidFill>
                <a:latin typeface="+mn-ea"/>
                <a:ea typeface="+mn-ea"/>
              </a:rPr>
              <a:t>capacity), </a:t>
            </a:r>
            <a:r>
              <a:rPr lang="zh-CN" altLang="en-US" dirty="0">
                <a:latin typeface="+mn-ea"/>
                <a:ea typeface="+mn-ea"/>
              </a:rPr>
              <a:t>亦称</a:t>
            </a:r>
            <a:r>
              <a:rPr lang="en-US" i="1" dirty="0">
                <a:solidFill>
                  <a:srgbClr val="C00000"/>
                </a:solidFill>
                <a:latin typeface="+mn-ea"/>
                <a:ea typeface="+mn-ea"/>
              </a:rPr>
              <a:t> </a:t>
            </a:r>
            <a:r>
              <a:rPr lang="zh-CN" altLang="en-US" i="1" dirty="0">
                <a:solidFill>
                  <a:srgbClr val="C00000"/>
                </a:solidFill>
                <a:latin typeface="+mn-ea"/>
                <a:ea typeface="+mn-ea"/>
              </a:rPr>
              <a:t>链路带宽</a:t>
            </a:r>
            <a:r>
              <a:rPr lang="en-US" altLang="zh-CN" i="1" dirty="0">
                <a:solidFill>
                  <a:srgbClr val="C00000"/>
                </a:solidFill>
                <a:latin typeface="+mn-ea"/>
                <a:ea typeface="+mn-ea"/>
              </a:rPr>
              <a:t>(</a:t>
            </a:r>
            <a:r>
              <a:rPr lang="en-US" i="1" dirty="0">
                <a:solidFill>
                  <a:srgbClr val="C00000"/>
                </a:solidFill>
                <a:latin typeface="+mn-ea"/>
                <a:ea typeface="+mn-ea"/>
              </a:rPr>
              <a:t>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8133" name="Picture 39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0" y="911448"/>
            <a:ext cx="4752976"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mn-ea"/>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grpSp>
      <p:sp>
        <p:nvSpPr>
          <p:cNvPr id="48135" name="TextBox 1"/>
          <p:cNvSpPr txBox="1">
            <a:spLocks noChangeArrowheads="1"/>
          </p:cNvSpPr>
          <p:nvPr/>
        </p:nvSpPr>
        <p:spPr bwMode="auto">
          <a:xfrm>
            <a:off x="7280276" y="3759200"/>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Times New Roman" panose="02020603050405020304" pitchFamily="18" charset="0"/>
                <a:ea typeface="+mn-ea"/>
                <a:cs typeface="Times New Roman" panose="02020603050405020304" pitchFamily="18" charset="0"/>
              </a:rPr>
              <a:t>R</a:t>
            </a:r>
            <a:r>
              <a:rPr lang="en-US" altLang="zh-CN" sz="1800" i="1" dirty="0">
                <a:solidFill>
                  <a:srgbClr val="000099"/>
                </a:solidFill>
                <a:latin typeface="+mn-ea"/>
                <a:ea typeface="+mn-ea"/>
              </a:rPr>
              <a:t>: </a:t>
            </a:r>
            <a:r>
              <a:rPr lang="zh-CN" altLang="en-US" sz="1800" i="1" dirty="0">
                <a:solidFill>
                  <a:srgbClr val="000099"/>
                </a:solidFill>
                <a:latin typeface="+mn-ea"/>
                <a:ea typeface="+mn-ea"/>
              </a:rPr>
              <a:t>链路传输率</a:t>
            </a:r>
            <a:endParaRPr lang="en-US" altLang="zh-CN" sz="1800" dirty="0">
              <a:solidFill>
                <a:srgbClr val="000099"/>
              </a:solidFill>
              <a:latin typeface="+mn-ea"/>
              <a:ea typeface="+mn-ea"/>
            </a:endParaRP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37" name="TextBox 205"/>
          <p:cNvSpPr txBox="1">
            <a:spLocks noChangeArrowheads="1"/>
          </p:cNvSpPr>
          <p:nvPr/>
        </p:nvSpPr>
        <p:spPr bwMode="auto">
          <a:xfrm>
            <a:off x="6315075" y="39862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主机</a:t>
            </a:r>
            <a:endParaRPr lang="en-US" altLang="zh-CN" sz="2000" dirty="0">
              <a:solidFill>
                <a:srgbClr val="000099"/>
              </a:solidFill>
              <a:latin typeface="+mn-ea"/>
              <a:ea typeface="+mn-ea"/>
            </a:endParaRP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40" name="TextBox 215"/>
          <p:cNvSpPr txBox="1">
            <a:spLocks noChangeArrowheads="1"/>
          </p:cNvSpPr>
          <p:nvPr/>
        </p:nvSpPr>
        <p:spPr bwMode="auto">
          <a:xfrm>
            <a:off x="6972300" y="334168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3644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99"/>
                </a:solidFill>
                <a:latin typeface="+mn-ea"/>
                <a:ea typeface="+mn-ea"/>
              </a:rPr>
              <a:t>两个分组</a:t>
            </a:r>
            <a:r>
              <a:rPr lang="en-US" altLang="zh-CN" sz="1800" dirty="0">
                <a:solidFill>
                  <a:srgbClr val="000099"/>
                </a:solidFill>
                <a:latin typeface="+mn-ea"/>
                <a:ea typeface="+mn-ea"/>
              </a:rPr>
              <a:t>, </a:t>
            </a:r>
          </a:p>
          <a:p>
            <a:r>
              <a:rPr lang="zh-CN" altLang="en-US" sz="1800" dirty="0">
                <a:solidFill>
                  <a:srgbClr val="000099"/>
                </a:solidFill>
                <a:latin typeface="+mn-ea"/>
                <a:ea typeface="+mn-ea"/>
              </a:rPr>
              <a:t>每个</a:t>
            </a:r>
            <a:r>
              <a:rPr lang="zh-CN" altLang="en-US" sz="1800" i="1" dirty="0">
                <a:solidFill>
                  <a:srgbClr val="000099"/>
                </a:solidFill>
                <a:latin typeface="+mn-ea"/>
                <a:ea typeface="+mn-ea"/>
              </a:rPr>
              <a:t> </a:t>
            </a:r>
            <a:r>
              <a:rPr lang="en-US" altLang="zh-CN" sz="1800" i="1" dirty="0">
                <a:solidFill>
                  <a:srgbClr val="000099"/>
                </a:solidFill>
                <a:latin typeface="Times New Roman" panose="02020603050405020304" pitchFamily="18" charset="0"/>
                <a:ea typeface="+mn-ea"/>
                <a:cs typeface="Times New Roman" panose="02020603050405020304" pitchFamily="18" charset="0"/>
              </a:rPr>
              <a:t>L</a:t>
            </a:r>
            <a:r>
              <a:rPr lang="en-US" altLang="zh-CN" sz="1800" dirty="0">
                <a:solidFill>
                  <a:srgbClr val="000099"/>
                </a:solidFill>
                <a:latin typeface="+mn-ea"/>
                <a:ea typeface="+mn-ea"/>
              </a:rPr>
              <a:t> </a:t>
            </a:r>
            <a:r>
              <a:rPr lang="zh-CN" altLang="en-US" sz="1800" dirty="0">
                <a:solidFill>
                  <a:srgbClr val="000099"/>
                </a:solidFill>
                <a:latin typeface="+mn-ea"/>
                <a:ea typeface="+mn-ea"/>
              </a:rPr>
              <a:t>比特</a:t>
            </a:r>
            <a:endParaRPr lang="en-US" altLang="zh-CN" sz="1800" dirty="0">
              <a:solidFill>
                <a:srgbClr val="000099"/>
              </a:solidFill>
              <a:latin typeface="+mn-ea"/>
              <a:ea typeface="+mn-ea"/>
            </a:endParaRPr>
          </a:p>
        </p:txBody>
      </p:sp>
      <p:sp>
        <p:nvSpPr>
          <p:cNvPr id="48144" name="TextBox 235"/>
          <p:cNvSpPr txBox="1">
            <a:spLocks noChangeArrowheads="1"/>
          </p:cNvSpPr>
          <p:nvPr/>
        </p:nvSpPr>
        <p:spPr bwMode="auto">
          <a:xfrm>
            <a:off x="3158188" y="5698123"/>
            <a:ext cx="15696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zh-CN" altLang="en-US" sz="1800" dirty="0">
                <a:solidFill>
                  <a:srgbClr val="000099"/>
                </a:solidFill>
                <a:latin typeface="+mn-ea"/>
                <a:ea typeface="+mn-ea"/>
              </a:rPr>
              <a:t>分组传输时延</a:t>
            </a:r>
            <a:endParaRPr lang="en-US" altLang="zh-CN" sz="1800" dirty="0">
              <a:solidFill>
                <a:srgbClr val="000099"/>
              </a:solidFill>
              <a:latin typeface="+mn-ea"/>
              <a:ea typeface="+mn-ea"/>
            </a:endParaRPr>
          </a:p>
        </p:txBody>
      </p:sp>
      <p:sp>
        <p:nvSpPr>
          <p:cNvPr id="48145" name="TextBox 237"/>
          <p:cNvSpPr txBox="1">
            <a:spLocks noChangeArrowheads="1"/>
          </p:cNvSpPr>
          <p:nvPr/>
        </p:nvSpPr>
        <p:spPr bwMode="auto">
          <a:xfrm>
            <a:off x="5024784" y="5539298"/>
            <a:ext cx="20313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zh-CN" altLang="en-US" sz="1800" dirty="0">
                <a:solidFill>
                  <a:srgbClr val="000099"/>
                </a:solidFill>
                <a:latin typeface="+mn-ea"/>
                <a:ea typeface="+mn-ea"/>
              </a:rPr>
              <a:t>传输</a:t>
            </a:r>
            <a:r>
              <a:rPr lang="zh-CN" altLang="en-US" sz="1800" dirty="0">
                <a:solidFill>
                  <a:srgbClr val="000099"/>
                </a:solidFill>
                <a:latin typeface="Comic Sans MS" panose="030F0702030302020204" pitchFamily="66" charset="0"/>
              </a:rPr>
              <a:t> </a:t>
            </a:r>
            <a:r>
              <a:rPr lang="en-US" altLang="zh-CN" sz="1800" i="1" dirty="0">
                <a:solidFill>
                  <a:srgbClr val="000099"/>
                </a:solidFill>
                <a:latin typeface="Times New Roman" panose="02020603050405020304" pitchFamily="18" charset="0"/>
                <a:cs typeface="Times New Roman" panose="02020603050405020304" pitchFamily="18" charset="0"/>
              </a:rPr>
              <a:t>L</a:t>
            </a:r>
            <a:r>
              <a:rPr lang="en-US" altLang="zh-CN" sz="1800" dirty="0">
                <a:solidFill>
                  <a:srgbClr val="000099"/>
                </a:solidFill>
                <a:latin typeface="Comic Sans MS" panose="030F0702030302020204" pitchFamily="66" charset="0"/>
              </a:rPr>
              <a:t>-</a:t>
            </a:r>
            <a:r>
              <a:rPr lang="zh-CN" altLang="en-US" sz="1800" dirty="0">
                <a:solidFill>
                  <a:srgbClr val="000099"/>
                </a:solidFill>
                <a:latin typeface="+mn-ea"/>
                <a:ea typeface="+mn-ea"/>
              </a:rPr>
              <a:t>比特分组</a:t>
            </a:r>
            <a:endParaRPr lang="en-US" altLang="zh-CN" sz="1800" dirty="0">
              <a:solidFill>
                <a:srgbClr val="000099"/>
              </a:solidFill>
              <a:latin typeface="+mn-ea"/>
              <a:ea typeface="+mn-ea"/>
            </a:endParaRPr>
          </a:p>
          <a:p>
            <a:pPr algn="ctr">
              <a:lnSpc>
                <a:spcPts val="1800"/>
              </a:lnSpc>
            </a:pPr>
            <a:r>
              <a:rPr lang="zh-CN" altLang="en-US" sz="1800" dirty="0">
                <a:solidFill>
                  <a:srgbClr val="000099"/>
                </a:solidFill>
                <a:latin typeface="+mn-ea"/>
                <a:ea typeface="+mn-ea"/>
              </a:rPr>
              <a:t>到链路中所需时间</a:t>
            </a:r>
            <a:endParaRPr lang="en-US" altLang="zh-CN" sz="1800" dirty="0">
              <a:solidFill>
                <a:srgbClr val="000099"/>
              </a:solidFill>
              <a:latin typeface="+mn-ea"/>
              <a:ea typeface="+mn-ea"/>
            </a:endParaRPr>
          </a:p>
        </p:txBody>
      </p:sp>
      <p:sp>
        <p:nvSpPr>
          <p:cNvPr id="48146" name="TextBox 4"/>
          <p:cNvSpPr txBox="1">
            <a:spLocks noChangeArrowheads="1"/>
          </p:cNvSpPr>
          <p:nvPr/>
        </p:nvSpPr>
        <p:spPr bwMode="auto">
          <a:xfrm>
            <a:off x="7691439" y="5400675"/>
            <a:ext cx="17748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Times New Roman" panose="02020603050405020304" pitchFamily="18" charset="0"/>
                <a:ea typeface="+mn-ea"/>
                <a:cs typeface="Times New Roman" panose="02020603050405020304" pitchFamily="18" charset="0"/>
              </a:rPr>
              <a:t>L</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p>
          <a:p>
            <a:r>
              <a:rPr lang="en-US" altLang="zh-CN" i="1" dirty="0">
                <a:solidFill>
                  <a:srgbClr val="000099"/>
                </a:solidFill>
                <a:latin typeface="Times New Roman" panose="02020603050405020304" pitchFamily="18" charset="0"/>
                <a:ea typeface="+mn-ea"/>
                <a:cs typeface="Times New Roman" panose="02020603050405020304" pitchFamily="18" charset="0"/>
              </a:rPr>
              <a:t>R</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r>
              <a:rPr lang="zh-CN" altLang="en-US" dirty="0">
                <a:solidFill>
                  <a:srgbClr val="000099"/>
                </a:solidFill>
                <a:latin typeface="+mn-ea"/>
                <a:ea typeface="+mn-ea"/>
              </a:rPr>
              <a:t>秒</a:t>
            </a:r>
            <a:r>
              <a:rPr lang="en-US" altLang="zh-CN" dirty="0">
                <a:solidFill>
                  <a:srgbClr val="000099"/>
                </a:solidFill>
                <a:latin typeface="+mn-ea"/>
                <a:ea typeface="+mn-ea"/>
              </a:rPr>
              <a:t>)</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2304256" cy="879475"/>
          </a:xfrm>
        </p:spPr>
        <p:txBody>
          <a:bodyPr/>
          <a:lstStyle/>
          <a:p>
            <a:pPr eaLnBrk="1" hangingPunct="1"/>
            <a:r>
              <a:rPr lang="zh-CN" altLang="en-US" sz="4000" dirty="0"/>
              <a:t>物理媒介</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a:bodyPr>
          <a:lstStyle/>
          <a:p>
            <a:pPr>
              <a:buFont typeface="Wingdings" panose="05000000000000000000" pitchFamily="2" charset="2"/>
              <a:buChar char="n"/>
            </a:pPr>
            <a:r>
              <a:rPr lang="zh-CN" altLang="en-US" sz="2400" dirty="0">
                <a:solidFill>
                  <a:srgbClr val="CC0000"/>
                </a:solidFill>
                <a:latin typeface="+mn-ea"/>
                <a:ea typeface="+mn-ea"/>
              </a:rPr>
              <a:t>比特</a:t>
            </a:r>
            <a:r>
              <a:rPr lang="en-US" altLang="zh-CN" sz="2400" dirty="0">
                <a:solidFill>
                  <a:srgbClr val="CC0000"/>
                </a:solidFill>
                <a:latin typeface="+mn-ea"/>
                <a:ea typeface="+mn-ea"/>
              </a:rPr>
              <a:t>: </a:t>
            </a:r>
            <a:r>
              <a:rPr lang="zh-CN" altLang="en-US" sz="2400" dirty="0">
                <a:latin typeface="+mn-ea"/>
                <a:ea typeface="+mn-ea"/>
              </a:rPr>
              <a:t>在收发器之间传播</a:t>
            </a:r>
            <a:endParaRPr lang="en-US" altLang="zh-CN" sz="2400" dirty="0">
              <a:solidFill>
                <a:srgbClr val="FF0000"/>
              </a:solidFill>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物理链路</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位于收发器之间</a:t>
            </a:r>
            <a:endParaRPr lang="en-US" altLang="zh-CN" sz="24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导向媒介</a:t>
            </a:r>
            <a:r>
              <a:rPr lang="en-US" altLang="zh-CN" sz="2400" dirty="0">
                <a:solidFill>
                  <a:srgbClr val="CC0000"/>
                </a:solidFill>
                <a:latin typeface="+mn-ea"/>
                <a:ea typeface="+mn-ea"/>
              </a:rPr>
              <a:t>: </a:t>
            </a:r>
          </a:p>
          <a:p>
            <a:pPr marL="682625" lvl="1" indent="-225425"/>
            <a:r>
              <a:rPr lang="zh-CN" altLang="en-US" dirty="0">
                <a:latin typeface="+mn-ea"/>
                <a:ea typeface="+mn-ea"/>
              </a:rPr>
              <a:t>信号在实体媒介中传播</a:t>
            </a:r>
            <a:r>
              <a:rPr lang="en-US" altLang="zh-CN" dirty="0">
                <a:latin typeface="+mn-ea"/>
                <a:ea typeface="+mn-ea"/>
              </a:rPr>
              <a:t>: </a:t>
            </a:r>
            <a:r>
              <a:rPr lang="zh-CN" altLang="en-US" dirty="0">
                <a:latin typeface="+mn-ea"/>
                <a:ea typeface="+mn-ea"/>
              </a:rPr>
              <a:t>铜线</a:t>
            </a:r>
            <a:r>
              <a:rPr lang="en-US" altLang="zh-CN" dirty="0">
                <a:latin typeface="+mn-ea"/>
                <a:ea typeface="+mn-ea"/>
              </a:rPr>
              <a:t>, </a:t>
            </a:r>
            <a:r>
              <a:rPr lang="zh-CN" altLang="en-US" dirty="0">
                <a:latin typeface="+mn-ea"/>
                <a:ea typeface="+mn-ea"/>
              </a:rPr>
              <a:t>光纤</a:t>
            </a:r>
            <a:r>
              <a:rPr lang="en-US" altLang="zh-CN" dirty="0">
                <a:latin typeface="+mn-ea"/>
                <a:ea typeface="+mn-ea"/>
              </a:rPr>
              <a:t>, </a:t>
            </a:r>
            <a:r>
              <a:rPr lang="zh-CN" altLang="en-US" dirty="0">
                <a:latin typeface="+mn-ea"/>
                <a:ea typeface="+mn-ea"/>
              </a:rPr>
              <a:t>同轴电缆</a:t>
            </a:r>
            <a:endParaRPr lang="en-US" altLang="zh-CN"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非导向媒介</a:t>
            </a:r>
            <a:r>
              <a:rPr lang="en-US" altLang="zh-CN" sz="2400" dirty="0">
                <a:solidFill>
                  <a:srgbClr val="CC0000"/>
                </a:solidFill>
                <a:latin typeface="+mn-ea"/>
                <a:ea typeface="+mn-ea"/>
              </a:rPr>
              <a:t>:</a:t>
            </a:r>
            <a:r>
              <a:rPr lang="en-US" altLang="zh-CN" sz="2400" dirty="0">
                <a:latin typeface="+mn-ea"/>
                <a:ea typeface="+mn-ea"/>
              </a:rPr>
              <a:t> </a:t>
            </a:r>
          </a:p>
          <a:p>
            <a:pPr marL="682625" lvl="1" indent="-225425"/>
            <a:r>
              <a:rPr lang="zh-CN" altLang="en-US" dirty="0">
                <a:latin typeface="+mn-ea"/>
                <a:ea typeface="+mn-ea"/>
              </a:rPr>
              <a:t>信号自由传输</a:t>
            </a:r>
            <a:r>
              <a:rPr lang="en-US" altLang="zh-CN" dirty="0">
                <a:latin typeface="+mn-ea"/>
                <a:ea typeface="+mn-ea"/>
              </a:rPr>
              <a:t>, </a:t>
            </a:r>
            <a:r>
              <a:rPr lang="zh-CN" altLang="en-US" dirty="0">
                <a:latin typeface="+mn-ea"/>
                <a:ea typeface="+mn-ea"/>
              </a:rPr>
              <a:t>例如无线电</a:t>
            </a:r>
            <a:endParaRPr lang="en-US" altLang="zh-CN" dirty="0">
              <a:latin typeface="+mn-ea"/>
              <a:ea typeface="+mn-ea"/>
            </a:endParaRP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zh-CN" altLang="en-US" sz="2400" i="1" dirty="0">
                <a:solidFill>
                  <a:srgbClr val="CC0000"/>
                </a:solidFill>
                <a:latin typeface="+mn-ea"/>
                <a:ea typeface="+mn-ea"/>
              </a:rPr>
              <a:t>双绞线</a:t>
            </a:r>
            <a:endParaRPr lang="en-US" sz="2400" i="1" dirty="0">
              <a:latin typeface="+mn-ea"/>
              <a:ea typeface="+mn-ea"/>
            </a:endParaRPr>
          </a:p>
          <a:p>
            <a:pPr>
              <a:buFont typeface="Wingdings" panose="05000000000000000000" pitchFamily="2" charset="2"/>
              <a:buChar char="n"/>
              <a:defRPr/>
            </a:pPr>
            <a:r>
              <a:rPr lang="zh-CN" altLang="en-US" sz="2400" dirty="0">
                <a:latin typeface="+mn-ea"/>
                <a:ea typeface="+mn-ea"/>
              </a:rPr>
              <a:t>互相绝缘的铜线对</a:t>
            </a:r>
            <a:endParaRPr lang="en-US" sz="2400" dirty="0">
              <a:latin typeface="+mn-ea"/>
              <a:ea typeface="+mn-ea"/>
            </a:endParaRPr>
          </a:p>
          <a:p>
            <a:pPr marL="682625" lvl="1" indent="-225425">
              <a:defRPr/>
            </a:pPr>
            <a:r>
              <a:rPr lang="zh-CN" altLang="en-US" sz="2200" dirty="0">
                <a:latin typeface="+mn-ea"/>
                <a:ea typeface="+mn-ea"/>
              </a:rPr>
              <a:t>五类</a:t>
            </a:r>
            <a:r>
              <a:rPr lang="en-US" sz="2200" dirty="0">
                <a:latin typeface="+mn-ea"/>
                <a:ea typeface="+mn-ea"/>
              </a:rPr>
              <a:t>: 100 Mbps, 1 Gbps </a:t>
            </a:r>
            <a:r>
              <a:rPr lang="zh-CN" altLang="en-US" sz="2200" dirty="0">
                <a:latin typeface="+mn-ea"/>
                <a:ea typeface="+mn-ea"/>
              </a:rPr>
              <a:t>以太网</a:t>
            </a:r>
            <a:endParaRPr lang="en-US" sz="2200" dirty="0">
              <a:latin typeface="+mn-ea"/>
              <a:ea typeface="+mn-ea"/>
            </a:endParaRPr>
          </a:p>
          <a:p>
            <a:pPr marL="682625" lvl="1" indent="-225425">
              <a:defRPr/>
            </a:pPr>
            <a:r>
              <a:rPr lang="zh-CN" altLang="en-US" sz="2200" dirty="0">
                <a:latin typeface="+mn-ea"/>
                <a:ea typeface="+mn-ea"/>
              </a:rPr>
              <a:t>六类</a:t>
            </a:r>
            <a:r>
              <a:rPr lang="en-US" sz="2200" dirty="0">
                <a:latin typeface="+mn-ea"/>
                <a:ea typeface="+mn-ea"/>
              </a:rPr>
              <a:t>: 10Gbps</a:t>
            </a:r>
          </a:p>
        </p:txBody>
      </p:sp>
      <p:pic>
        <p:nvPicPr>
          <p:cNvPr id="49154" name="Picture 11"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947738"/>
            <a:ext cx="2227287" cy="1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5747617" cy="879475"/>
          </a:xfrm>
        </p:spPr>
        <p:txBody>
          <a:bodyPr>
            <a:normAutofit/>
          </a:bodyPr>
          <a:lstStyle/>
          <a:p>
            <a:pPr algn="ctr" eaLnBrk="1" hangingPunct="1"/>
            <a:r>
              <a:rPr lang="zh-CN" altLang="en-US" sz="3600" dirty="0"/>
              <a:t>物理媒介</a:t>
            </a:r>
            <a:r>
              <a:rPr lang="en-US" altLang="zh-CN" sz="3600" dirty="0"/>
              <a:t>: </a:t>
            </a:r>
            <a:r>
              <a:rPr lang="zh-CN" altLang="en-US" sz="3600" dirty="0"/>
              <a:t>同轴电缆</a:t>
            </a:r>
            <a:r>
              <a:rPr lang="en-US" altLang="zh-CN" sz="3600" dirty="0"/>
              <a:t>, </a:t>
            </a:r>
            <a:r>
              <a:rPr lang="zh-CN" altLang="en-US" sz="3600" dirty="0"/>
              <a:t>光纤</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zh-CN" altLang="en-US" i="1" dirty="0">
                <a:solidFill>
                  <a:srgbClr val="CC0000"/>
                </a:solidFill>
                <a:latin typeface="+mn-ea"/>
                <a:ea typeface="+mn-ea"/>
              </a:rPr>
              <a:t>同轴电缆</a:t>
            </a:r>
            <a:r>
              <a:rPr lang="en-US" i="1" dirty="0">
                <a:solidFill>
                  <a:srgbClr val="CC0000"/>
                </a:solidFill>
                <a:latin typeface="+mn-ea"/>
                <a:ea typeface="+mn-ea"/>
              </a:rPr>
              <a:t>:</a:t>
            </a:r>
            <a:endParaRPr lang="en-US" sz="2400" i="1"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两个同心铜导体</a:t>
            </a:r>
            <a:endParaRPr lang="en-US" sz="2400" dirty="0">
              <a:latin typeface="+mn-ea"/>
              <a:ea typeface="+mn-ea"/>
            </a:endParaRPr>
          </a:p>
          <a:p>
            <a:pPr marL="287338" indent="-287338">
              <a:buFont typeface="Wingdings" charset="2"/>
              <a:buChar char="§"/>
              <a:defRPr/>
            </a:pPr>
            <a:r>
              <a:rPr lang="zh-CN" altLang="en-US" sz="2400" dirty="0">
                <a:latin typeface="+mn-ea"/>
                <a:ea typeface="+mn-ea"/>
              </a:rPr>
              <a:t>双向</a:t>
            </a:r>
            <a:endParaRPr lang="en-US" sz="2400" dirty="0">
              <a:latin typeface="+mn-ea"/>
              <a:ea typeface="+mn-ea"/>
            </a:endParaRPr>
          </a:p>
          <a:p>
            <a:pPr marL="287338" indent="-287338">
              <a:buFont typeface="Wingdings" charset="2"/>
              <a:buChar char="§"/>
              <a:defRPr/>
            </a:pPr>
            <a:r>
              <a:rPr lang="zh-CN" altLang="en-US" sz="2400" dirty="0">
                <a:latin typeface="+mn-ea"/>
                <a:ea typeface="+mn-ea"/>
              </a:rPr>
              <a:t>宽频带</a:t>
            </a:r>
            <a:r>
              <a:rPr lang="en-US" sz="2400" dirty="0">
                <a:latin typeface="+mn-ea"/>
                <a:ea typeface="+mn-ea"/>
              </a:rPr>
              <a:t>:</a:t>
            </a:r>
          </a:p>
          <a:p>
            <a:pPr marL="800100" lvl="1" indent="-342900">
              <a:lnSpc>
                <a:spcPct val="85000"/>
              </a:lnSpc>
              <a:buClr>
                <a:srgbClr val="000099"/>
              </a:buClr>
              <a:buFont typeface="Comic Sans MS" panose="030F0702030302020204" pitchFamily="66" charset="0"/>
              <a:buChar char="­"/>
              <a:defRPr/>
            </a:pPr>
            <a:r>
              <a:rPr lang="zh-CN" altLang="en-US" sz="2000" dirty="0">
                <a:latin typeface="+mn-ea"/>
                <a:ea typeface="+mn-ea"/>
              </a:rPr>
              <a:t>有线多通道</a:t>
            </a:r>
            <a:endParaRPr lang="en-US" sz="2000" dirty="0">
              <a:latin typeface="+mn-ea"/>
              <a:ea typeface="+mn-ea"/>
            </a:endParaRPr>
          </a:p>
          <a:p>
            <a:pPr marL="800100" lvl="1" indent="-342900">
              <a:lnSpc>
                <a:spcPct val="85000"/>
              </a:lnSpc>
              <a:buClr>
                <a:srgbClr val="000099"/>
              </a:buClr>
              <a:buFont typeface="Comic Sans MS" panose="030F0702030302020204" pitchFamily="66" charset="0"/>
              <a:buChar char="­"/>
              <a:defRPr/>
            </a:pPr>
            <a:r>
              <a:rPr lang="en-US" sz="2000" dirty="0">
                <a:latin typeface="+mn-ea"/>
                <a:ea typeface="+mn-ea"/>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574761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光缆</a:t>
            </a:r>
            <a:r>
              <a:rPr lang="en-US" altLang="zh-CN" sz="2800" i="1" dirty="0">
                <a:solidFill>
                  <a:srgbClr val="CC0000"/>
                </a:solidFill>
                <a:latin typeface="+mn-ea"/>
                <a:ea typeface="+mn-ea"/>
              </a:rPr>
              <a:t>:</a:t>
            </a:r>
            <a:endParaRPr lang="en-US" altLang="zh-CN" i="1" dirty="0">
              <a:solidFill>
                <a:srgbClr val="CC0000"/>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玻璃光纤传输光脉冲，每个脉冲</a:t>
            </a:r>
            <a:r>
              <a:rPr lang="en-US" altLang="zh-CN" dirty="0">
                <a:solidFill>
                  <a:srgbClr val="000099"/>
                </a:solidFill>
                <a:latin typeface="+mn-ea"/>
                <a:ea typeface="+mn-ea"/>
              </a:rPr>
              <a:t>1</a:t>
            </a:r>
            <a:r>
              <a:rPr lang="zh-CN" altLang="en-US" dirty="0">
                <a:solidFill>
                  <a:srgbClr val="000099"/>
                </a:solidFill>
                <a:latin typeface="+mn-ea"/>
                <a:ea typeface="+mn-ea"/>
              </a:rPr>
              <a:t>比特</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高速运行</a:t>
            </a:r>
            <a:r>
              <a:rPr lang="en-US" altLang="zh-CN" dirty="0">
                <a:solidFill>
                  <a:srgbClr val="000099"/>
                </a:solidFill>
                <a:latin typeface="+mn-ea"/>
                <a:ea typeface="+mn-ea"/>
              </a:rPr>
              <a:t>:</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点对点传输速度高</a:t>
            </a:r>
            <a:r>
              <a:rPr lang="en-US" altLang="zh-CN" sz="2000" dirty="0">
                <a:solidFill>
                  <a:srgbClr val="000099"/>
                </a:solidFill>
                <a:latin typeface="+mn-ea"/>
                <a:ea typeface="+mn-ea"/>
              </a:rPr>
              <a:t> (</a:t>
            </a:r>
            <a:r>
              <a:rPr lang="zh-CN" altLang="en-US" sz="2000" dirty="0">
                <a:solidFill>
                  <a:srgbClr val="000099"/>
                </a:solidFill>
                <a:latin typeface="+mn-ea"/>
                <a:ea typeface="+mn-ea"/>
              </a:rPr>
              <a:t>例如可到</a:t>
            </a:r>
            <a:r>
              <a:rPr lang="en-US" altLang="zh-CN" sz="2000" dirty="0">
                <a:solidFill>
                  <a:srgbClr val="000099"/>
                </a:solidFill>
                <a:latin typeface="+mn-ea"/>
                <a:ea typeface="+mn-ea"/>
              </a:rPr>
              <a:t>10</a:t>
            </a:r>
            <a:r>
              <a:rPr lang="en-US" altLang="ja-JP" sz="2000" dirty="0">
                <a:solidFill>
                  <a:srgbClr val="000099"/>
                </a:solidFill>
                <a:latin typeface="+mn-ea"/>
                <a:ea typeface="+mn-ea"/>
              </a:rPr>
              <a:t>-100 Gbps </a:t>
            </a:r>
            <a:r>
              <a:rPr lang="zh-CN" altLang="en-US" sz="2000" dirty="0">
                <a:solidFill>
                  <a:srgbClr val="000099"/>
                </a:solidFill>
                <a:latin typeface="+mn-ea"/>
                <a:ea typeface="+mn-ea"/>
              </a:rPr>
              <a:t>传输速率</a:t>
            </a:r>
            <a:r>
              <a:rPr lang="en-US" altLang="ja-JP" sz="2000" dirty="0">
                <a:solidFill>
                  <a:srgbClr val="000099"/>
                </a:solidFill>
                <a:latin typeface="+mn-ea"/>
                <a:ea typeface="+mn-ea"/>
              </a:rPr>
              <a:t>)</a:t>
            </a: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低错误率</a:t>
            </a:r>
            <a:r>
              <a:rPr lang="en-US" altLang="zh-CN"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中继间隔远</a:t>
            </a:r>
            <a:r>
              <a:rPr lang="en-US" altLang="zh-CN" sz="2000"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对电磁噪声免疫</a:t>
            </a:r>
            <a:endParaRPr lang="en-US" altLang="zh-CN" sz="2000" dirty="0">
              <a:solidFill>
                <a:srgbClr val="000099"/>
              </a:solidFill>
              <a:latin typeface="+mn-ea"/>
              <a:ea typeface="+mn-ea"/>
            </a:endParaRP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3888432" cy="1143000"/>
          </a:xfrm>
        </p:spPr>
        <p:txBody>
          <a:bodyPr/>
          <a:lstStyle/>
          <a:p>
            <a:pPr algn="ctr" eaLnBrk="1" hangingPunct="1"/>
            <a:r>
              <a:rPr lang="zh-CN" altLang="en-US" sz="3600" dirty="0">
                <a:latin typeface="+mj-ea"/>
                <a:ea typeface="+mj-ea"/>
              </a:rPr>
              <a:t>物理媒介</a:t>
            </a:r>
            <a:r>
              <a:rPr lang="en-US" altLang="zh-CN" sz="3600" dirty="0">
                <a:latin typeface="+mj-ea"/>
                <a:ea typeface="+mj-ea"/>
              </a:rPr>
              <a:t>: </a:t>
            </a:r>
            <a:r>
              <a:rPr lang="zh-CN" altLang="en-US" sz="3600" dirty="0">
                <a:latin typeface="+mj-ea"/>
                <a:ea typeface="+mj-ea"/>
              </a:rPr>
              <a:t>无线电</a:t>
            </a:r>
            <a:endParaRPr lang="en-US" altLang="zh-CN" dirty="0">
              <a:latin typeface="+mj-ea"/>
              <a:ea typeface="+mj-ea"/>
            </a:endParaRPr>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zh-CN" altLang="en-US" sz="2400" dirty="0">
                <a:latin typeface="+mn-ea"/>
                <a:ea typeface="+mn-ea"/>
              </a:rPr>
              <a:t>信号由电磁波谱携带</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无物理的</a:t>
            </a:r>
            <a:r>
              <a:rPr lang="en-US" altLang="zh-CN" sz="2400" dirty="0">
                <a:latin typeface="+mn-ea"/>
                <a:ea typeface="+mn-ea"/>
              </a:rPr>
              <a:t>”</a:t>
            </a:r>
            <a:r>
              <a:rPr lang="zh-CN" altLang="en-US" sz="2400" dirty="0">
                <a:latin typeface="+mn-ea"/>
                <a:ea typeface="+mn-ea"/>
              </a:rPr>
              <a:t>线</a:t>
            </a:r>
            <a:r>
              <a:rPr lang="en-US" altLang="zh-CN" sz="2400" dirty="0">
                <a:latin typeface="+mn-ea"/>
                <a:ea typeface="+mn-ea"/>
              </a:rPr>
              <a:t>”</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双向</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传播环境影响</a:t>
            </a:r>
            <a:r>
              <a:rPr lang="en-US" altLang="zh-CN" sz="2400" dirty="0">
                <a:latin typeface="+mn-ea"/>
                <a:ea typeface="+mn-ea"/>
              </a:rPr>
              <a:t>:</a:t>
            </a:r>
          </a:p>
          <a:p>
            <a:pPr marL="682625" lvl="1" indent="-225425"/>
            <a:r>
              <a:rPr lang="zh-CN" altLang="en-US" dirty="0">
                <a:latin typeface="+mn-ea"/>
                <a:ea typeface="+mn-ea"/>
              </a:rPr>
              <a:t>反射</a:t>
            </a:r>
            <a:r>
              <a:rPr lang="en-US" altLang="zh-CN" dirty="0">
                <a:latin typeface="+mn-ea"/>
                <a:ea typeface="+mn-ea"/>
              </a:rPr>
              <a:t> </a:t>
            </a:r>
          </a:p>
          <a:p>
            <a:pPr marL="682625" lvl="1" indent="-225425"/>
            <a:r>
              <a:rPr lang="zh-CN" altLang="en-US" dirty="0">
                <a:latin typeface="+mn-ea"/>
                <a:ea typeface="+mn-ea"/>
              </a:rPr>
              <a:t>物体阻挡</a:t>
            </a:r>
            <a:endParaRPr lang="en-US" altLang="zh-CN" dirty="0">
              <a:latin typeface="+mn-ea"/>
              <a:ea typeface="+mn-ea"/>
            </a:endParaRPr>
          </a:p>
          <a:p>
            <a:pPr marL="682625" lvl="1" indent="-225425"/>
            <a:r>
              <a:rPr lang="zh-CN" altLang="en-US" dirty="0">
                <a:latin typeface="+mn-ea"/>
                <a:ea typeface="+mn-ea"/>
              </a:rPr>
              <a:t>干涉</a:t>
            </a:r>
            <a:endParaRPr lang="en-US" altLang="zh-CN" dirty="0">
              <a:latin typeface="+mn-ea"/>
              <a:ea typeface="+mn-ea"/>
            </a:endParaRP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7" y="764704"/>
            <a:ext cx="3816424"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zh-CN" altLang="en-US" sz="2800" dirty="0">
                <a:solidFill>
                  <a:srgbClr val="CC0000"/>
                </a:solidFill>
                <a:latin typeface="+mn-ea"/>
                <a:cs typeface="ＭＳ Ｐゴシック" charset="0"/>
              </a:rPr>
              <a:t>无线连接类型</a:t>
            </a:r>
            <a:r>
              <a:rPr lang="en-US" sz="2800" i="1" dirty="0">
                <a:solidFill>
                  <a:srgbClr val="CC0000"/>
                </a:solidFill>
                <a:latin typeface="+mn-ea"/>
                <a:cs typeface="ＭＳ Ｐゴシック" charset="0"/>
              </a:rPr>
              <a:t>:</a:t>
            </a:r>
            <a:endParaRPr lang="en-US" i="1" dirty="0">
              <a:solidFill>
                <a:srgbClr val="CC0000"/>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陆地微波</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达到</a:t>
            </a:r>
            <a:r>
              <a:rPr lang="en-US" sz="2000" dirty="0">
                <a:solidFill>
                  <a:srgbClr val="0000FF"/>
                </a:solidFill>
                <a:latin typeface="+mn-ea"/>
                <a:cs typeface="ＭＳ Ｐゴシック" charset="0"/>
              </a:rPr>
              <a:t> 45 Mbps </a:t>
            </a:r>
            <a:r>
              <a:rPr lang="zh-CN" altLang="en-US" sz="2000" dirty="0">
                <a:solidFill>
                  <a:srgbClr val="0000FF"/>
                </a:solidFill>
                <a:latin typeface="+mn-ea"/>
                <a:cs typeface="ＭＳ Ｐゴシック" charset="0"/>
              </a:rPr>
              <a:t>通道</a:t>
            </a:r>
            <a:endParaRPr lang="en-US" sz="2000" dirty="0">
              <a:solidFill>
                <a:srgbClr val="0000FF"/>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局域网</a:t>
            </a:r>
            <a:r>
              <a:rPr lang="en-US" dirty="0">
                <a:latin typeface="+mn-ea"/>
                <a:cs typeface="ＭＳ Ｐゴシック" charset="0"/>
              </a:rPr>
              <a:t> </a:t>
            </a:r>
            <a:r>
              <a:rPr lang="en-US" dirty="0">
                <a:solidFill>
                  <a:srgbClr val="0000FF"/>
                </a:solidFill>
                <a:latin typeface="+mn-ea"/>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广域</a:t>
            </a:r>
            <a:r>
              <a:rPr lang="en-US" dirty="0">
                <a:latin typeface="+mn-ea"/>
                <a:cs typeface="ＭＳ Ｐゴシック" charset="0"/>
              </a:rPr>
              <a:t> </a:t>
            </a:r>
            <a:r>
              <a:rPr lang="en-US" dirty="0">
                <a:solidFill>
                  <a:srgbClr val="0000FF"/>
                </a:solidFill>
                <a:latin typeface="+mn-ea"/>
                <a:cs typeface="ＭＳ Ｐゴシック" charset="0"/>
              </a:rPr>
              <a:t>(e.g., </a:t>
            </a:r>
            <a:r>
              <a:rPr lang="zh-CN" altLang="en-US" dirty="0">
                <a:solidFill>
                  <a:srgbClr val="0000FF"/>
                </a:solidFill>
                <a:latin typeface="+mn-ea"/>
                <a:cs typeface="ＭＳ Ｐゴシック" charset="0"/>
              </a:rPr>
              <a:t>移动</a:t>
            </a:r>
            <a:r>
              <a:rPr lang="en-US"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4G </a:t>
            </a:r>
            <a:r>
              <a:rPr lang="zh-CN" altLang="en-US" sz="2000" dirty="0">
                <a:solidFill>
                  <a:srgbClr val="0000FF"/>
                </a:solidFill>
                <a:latin typeface="+mn-ea"/>
                <a:cs typeface="ＭＳ Ｐゴシック" charset="0"/>
              </a:rPr>
              <a:t>移动</a:t>
            </a:r>
            <a:r>
              <a:rPr lang="en-US" sz="2000" dirty="0">
                <a:solidFill>
                  <a:srgbClr val="0000FF"/>
                </a:solidFill>
                <a:latin typeface="+mn-ea"/>
                <a:cs typeface="ＭＳ Ｐゴシック" charset="0"/>
              </a:rPr>
              <a:t>: ~ 10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卫星</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Kbps to 45Mbps </a:t>
            </a:r>
            <a:r>
              <a:rPr lang="zh-CN" altLang="en-US" sz="2000" dirty="0">
                <a:solidFill>
                  <a:srgbClr val="0000FF"/>
                </a:solidFill>
                <a:latin typeface="+mn-ea"/>
                <a:cs typeface="ＭＳ Ｐゴシック" charset="0"/>
              </a:rPr>
              <a:t>通道</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或多个小通道</a:t>
            </a:r>
            <a:r>
              <a:rPr lang="en-US" sz="2000"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270 </a:t>
            </a:r>
            <a:r>
              <a:rPr lang="en-US" sz="2000" dirty="0" err="1">
                <a:solidFill>
                  <a:srgbClr val="0000FF"/>
                </a:solidFill>
                <a:latin typeface="+mn-ea"/>
                <a:cs typeface="ＭＳ Ｐゴシック" charset="0"/>
              </a:rPr>
              <a:t>msec</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端到端时延</a:t>
            </a:r>
            <a:endParaRPr lang="en-US" sz="2000" dirty="0">
              <a:solidFill>
                <a:srgbClr val="0000FF"/>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地球同步</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与 低空</a:t>
            </a:r>
            <a:endParaRPr lang="en-US" sz="2000" dirty="0">
              <a:solidFill>
                <a:srgbClr val="0000FF"/>
              </a:solidFill>
              <a:latin typeface="+mn-ea"/>
              <a:cs typeface="ＭＳ Ｐゴシック" charset="0"/>
            </a:endParaRP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3100461" cy="9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2736304" cy="1143000"/>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solidFill>
                  <a:srgbClr val="CC0000"/>
                </a:solidFill>
                <a:latin typeface="+mn-ea"/>
                <a:ea typeface="+mn-ea"/>
              </a:rPr>
              <a:t>1.3 </a:t>
            </a:r>
            <a:r>
              <a:rPr lang="zh-CN" altLang="en-US" sz="2800" dirty="0">
                <a:solidFill>
                  <a:srgbClr val="CC0000"/>
                </a:solidFill>
                <a:latin typeface="+mn-ea"/>
                <a:ea typeface="+mn-ea"/>
              </a:rPr>
              <a:t>网络核心</a:t>
            </a:r>
            <a:endParaRPr lang="en-US" altLang="zh-CN" sz="2800" dirty="0">
              <a:solidFill>
                <a:srgbClr val="CC0000"/>
              </a:solidFill>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solidFill>
                  <a:srgbClr val="CC0000"/>
                </a:solidFill>
                <a:latin typeface="+mn-ea"/>
                <a:ea typeface="+mn-ea"/>
              </a:rPr>
              <a:t>分组交换</a:t>
            </a:r>
            <a:r>
              <a:rPr lang="en-US" altLang="zh-CN" sz="2400" dirty="0">
                <a:solidFill>
                  <a:srgbClr val="CC0000"/>
                </a:solidFill>
                <a:latin typeface="+mn-ea"/>
                <a:ea typeface="+mn-ea"/>
              </a:rPr>
              <a:t>, </a:t>
            </a:r>
            <a:r>
              <a:rPr lang="zh-CN" altLang="en-US" sz="2400" dirty="0">
                <a:solidFill>
                  <a:srgbClr val="CC0000"/>
                </a:solidFill>
                <a:latin typeface="+mn-ea"/>
                <a:ea typeface="+mn-ea"/>
              </a:rPr>
              <a:t>电路交换</a:t>
            </a:r>
            <a:r>
              <a:rPr lang="en-US" altLang="zh-CN" sz="2400" dirty="0">
                <a:solidFill>
                  <a:srgbClr val="CC0000"/>
                </a:solidFill>
                <a:latin typeface="+mn-ea"/>
                <a:ea typeface="+mn-ea"/>
              </a:rPr>
              <a:t>, </a:t>
            </a:r>
            <a:r>
              <a:rPr lang="zh-CN" altLang="en-US" sz="2400" dirty="0">
                <a:solidFill>
                  <a:srgbClr val="CC0000"/>
                </a:solidFill>
                <a:latin typeface="+mn-ea"/>
                <a:ea typeface="+mn-ea"/>
              </a:rPr>
              <a:t>网络结构</a:t>
            </a:r>
            <a:endParaRPr lang="en-US" altLang="zh-CN" sz="2400" dirty="0">
              <a:solidFill>
                <a:srgbClr val="CC0000"/>
              </a:solidFill>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a:bodyPr>
          <a:lstStyle/>
          <a:p>
            <a:pPr eaLnBrk="1" hangingPunct="1">
              <a:buFont typeface="Wingdings" panose="05000000000000000000" pitchFamily="2" charset="2"/>
              <a:buChar char="n"/>
            </a:pPr>
            <a:r>
              <a:rPr lang="zh-CN" altLang="en-US" dirty="0">
                <a:latin typeface="+mn-ea"/>
                <a:ea typeface="+mn-ea"/>
              </a:rPr>
              <a:t>互联的路由器形成织网</a:t>
            </a:r>
            <a:endParaRPr lang="en-US" altLang="zh-CN" dirty="0">
              <a:latin typeface="+mn-ea"/>
              <a:ea typeface="+mn-ea"/>
            </a:endParaRPr>
          </a:p>
          <a:p>
            <a:pPr eaLnBrk="1" hangingPunct="1">
              <a:buFont typeface="Wingdings" panose="05000000000000000000" pitchFamily="2" charset="2"/>
              <a:buChar char="n"/>
            </a:pPr>
            <a:r>
              <a:rPr lang="zh-CN" altLang="en-US" dirty="0">
                <a:solidFill>
                  <a:srgbClr val="CC0000"/>
                </a:solidFill>
                <a:latin typeface="+mn-ea"/>
                <a:ea typeface="+mn-ea"/>
              </a:rPr>
              <a:t>分组交换</a:t>
            </a:r>
            <a:r>
              <a:rPr lang="en-US" altLang="zh-CN" dirty="0">
                <a:solidFill>
                  <a:srgbClr val="CC0000"/>
                </a:solidFill>
                <a:latin typeface="+mn-ea"/>
                <a:ea typeface="+mn-ea"/>
              </a:rPr>
              <a:t>: </a:t>
            </a:r>
            <a:r>
              <a:rPr lang="zh-CN" altLang="en-US" dirty="0">
                <a:solidFill>
                  <a:srgbClr val="CC0000"/>
                </a:solidFill>
                <a:latin typeface="+mn-ea"/>
                <a:ea typeface="+mn-ea"/>
              </a:rPr>
              <a:t>主机将应用层的消息</a:t>
            </a:r>
            <a:r>
              <a:rPr lang="en-US" altLang="zh-CN" dirty="0">
                <a:solidFill>
                  <a:srgbClr val="CC0000"/>
                </a:solidFill>
                <a:latin typeface="+mn-ea"/>
                <a:ea typeface="+mn-ea"/>
              </a:rPr>
              <a:t>(messages)</a:t>
            </a:r>
            <a:r>
              <a:rPr lang="zh-CN" altLang="en-US" dirty="0">
                <a:solidFill>
                  <a:srgbClr val="CC0000"/>
                </a:solidFill>
                <a:latin typeface="+mn-ea"/>
                <a:ea typeface="+mn-ea"/>
              </a:rPr>
              <a:t>分解为分组</a:t>
            </a:r>
            <a:endParaRPr lang="en-US" altLang="zh-CN" i="1" dirty="0">
              <a:solidFill>
                <a:srgbClr val="CC0000"/>
              </a:solidFill>
              <a:latin typeface="+mn-ea"/>
              <a:ea typeface="+mn-ea"/>
            </a:endParaRPr>
          </a:p>
          <a:p>
            <a:pPr lvl="1" eaLnBrk="1" hangingPunct="1"/>
            <a:r>
              <a:rPr lang="zh-CN" altLang="en-US" dirty="0">
                <a:latin typeface="+mn-ea"/>
                <a:ea typeface="+mn-ea"/>
              </a:rPr>
              <a:t>从源到目标路径所在链路上，依次将分组由一个路由器转发到下一个</a:t>
            </a:r>
            <a:endParaRPr lang="en-US" altLang="zh-CN" dirty="0">
              <a:latin typeface="+mn-ea"/>
              <a:ea typeface="+mn-ea"/>
            </a:endParaRPr>
          </a:p>
          <a:p>
            <a:pPr lvl="1" eaLnBrk="1" hangingPunct="1"/>
            <a:r>
              <a:rPr lang="zh-CN" altLang="en-US" dirty="0">
                <a:latin typeface="+mn-ea"/>
                <a:ea typeface="+mn-ea"/>
              </a:rPr>
              <a:t>每一</a:t>
            </a:r>
            <a:r>
              <a:rPr lang="zh-CN" altLang="en-US">
                <a:latin typeface="+mn-ea"/>
                <a:ea typeface="+mn-ea"/>
              </a:rPr>
              <a:t>分组均按全速</a:t>
            </a:r>
            <a:r>
              <a:rPr lang="zh-CN" altLang="en-US" dirty="0">
                <a:latin typeface="+mn-ea"/>
                <a:ea typeface="+mn-ea"/>
              </a:rPr>
              <a:t>链路容量进行传输</a:t>
            </a:r>
            <a:endParaRPr lang="en-US" altLang="zh-CN" dirty="0">
              <a:latin typeface="+mn-ea"/>
              <a:ea typeface="+mn-ea"/>
            </a:endParaRPr>
          </a:p>
        </p:txBody>
      </p:sp>
      <p:sp>
        <p:nvSpPr>
          <p:cNvPr id="57347" name="Rectangle 2"/>
          <p:cNvSpPr>
            <a:spLocks noGrp="1" noChangeArrowheads="1"/>
          </p:cNvSpPr>
          <p:nvPr>
            <p:ph type="title" idx="4294967295"/>
          </p:nvPr>
        </p:nvSpPr>
        <p:spPr>
          <a:xfrm>
            <a:off x="2367493" y="319088"/>
            <a:ext cx="2000315" cy="720725"/>
          </a:xfrm>
        </p:spPr>
        <p:txBody>
          <a:bodyPr/>
          <a:lstStyle/>
          <a:p>
            <a:pPr algn="ctr" eaLnBrk="1" hangingPunct="1"/>
            <a:r>
              <a:rPr lang="zh-CN" altLang="en-US" dirty="0"/>
              <a:t>网络核心</a:t>
            </a:r>
            <a:endParaRPr lang="en-US" altLang="zh-CN" dirty="0"/>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23593" y="1039813"/>
            <a:ext cx="2000316" cy="15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教材及参考</a:t>
            </a:r>
            <a:endParaRPr lang="zh-CN" altLang="en-US" sz="4800" u="none" dirty="0"/>
          </a:p>
        </p:txBody>
      </p:sp>
      <p:sp>
        <p:nvSpPr>
          <p:cNvPr id="16389" name="Rectangle 3"/>
          <p:cNvSpPr>
            <a:spLocks noGrp="1" noChangeArrowheads="1"/>
          </p:cNvSpPr>
          <p:nvPr>
            <p:ph idx="1"/>
          </p:nvPr>
        </p:nvSpPr>
        <p:spPr>
          <a:xfrm>
            <a:off x="-96688" y="1629396"/>
            <a:ext cx="7488832" cy="3599804"/>
          </a:xfrm>
        </p:spPr>
        <p:txBody>
          <a:bodyPr>
            <a:normAutofit/>
          </a:bodyPr>
          <a:lstStyle/>
          <a:p>
            <a:pPr>
              <a:buFont typeface="Wingdings" panose="05000000000000000000" pitchFamily="2" charset="2"/>
              <a:buChar char="v"/>
            </a:pPr>
            <a:r>
              <a:rPr kumimoji="0" lang="en-US" altLang="zh-CN" dirty="0">
                <a:latin typeface="+mn-ea"/>
                <a:ea typeface="+mn-ea"/>
              </a:rPr>
              <a:t>James F. Kurose and Keith W. Ross, </a:t>
            </a:r>
            <a:r>
              <a:rPr kumimoji="0" lang="en-US" altLang="zh-CN" i="1" dirty="0">
                <a:latin typeface="+mn-ea"/>
                <a:ea typeface="+mn-ea"/>
              </a:rPr>
              <a:t>Computer Networking: A Top Down Approach ,</a:t>
            </a:r>
            <a:r>
              <a:rPr kumimoji="0" lang="en-US" altLang="zh-CN" dirty="0">
                <a:latin typeface="+mn-ea"/>
                <a:ea typeface="+mn-ea"/>
              </a:rPr>
              <a:t> 7</a:t>
            </a:r>
            <a:r>
              <a:rPr kumimoji="0" lang="en-US" altLang="zh-CN" baseline="30000" dirty="0">
                <a:latin typeface="+mn-ea"/>
                <a:ea typeface="+mn-ea"/>
              </a:rPr>
              <a:t>th</a:t>
            </a:r>
            <a:r>
              <a:rPr kumimoji="0" lang="en-US" altLang="zh-CN" dirty="0">
                <a:latin typeface="+mn-ea"/>
                <a:ea typeface="+mn-ea"/>
              </a:rPr>
              <a:t> edition.  Pearson Education, 2017. </a:t>
            </a:r>
          </a:p>
          <a:p>
            <a:pPr>
              <a:buFont typeface="Wingdings" panose="05000000000000000000" pitchFamily="2" charset="2"/>
              <a:buChar char="v"/>
            </a:pPr>
            <a:r>
              <a:rPr kumimoji="0" lang="en-US" altLang="zh-CN" dirty="0">
                <a:latin typeface="+mn-ea"/>
                <a:ea typeface="+mn-ea"/>
              </a:rPr>
              <a:t>David Reilly and Michael Reilly, 2004, Java Network Programming and Distributed Computing,</a:t>
            </a:r>
            <a:r>
              <a:rPr kumimoji="0" lang="zh-CN" altLang="en-US" dirty="0">
                <a:latin typeface="+mn-ea"/>
                <a:ea typeface="+mn-ea"/>
              </a:rPr>
              <a:t>　清华大学出版社</a:t>
            </a: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zh-CN" altLang="en-US" sz="1200" dirty="0">
                <a:solidFill>
                  <a:srgbClr val="000099"/>
                </a:solidFill>
              </a:rPr>
              <a:t>本课程的幻灯片改编自教材作者配套幻灯片</a:t>
            </a: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181446" y="280988"/>
            <a:ext cx="4689005" cy="833437"/>
          </a:xfrm>
        </p:spPr>
        <p:txBody>
          <a:bodyPr>
            <a:normAutofit/>
          </a:bodyPr>
          <a:lstStyle/>
          <a:p>
            <a:pPr eaLnBrk="1" hangingPunct="1"/>
            <a:r>
              <a:rPr lang="zh-CN" altLang="en-US" sz="4000" dirty="0">
                <a:latin typeface="+mj-ea"/>
                <a:ea typeface="+mj-ea"/>
              </a:rPr>
              <a:t>分组交换</a:t>
            </a:r>
            <a:r>
              <a:rPr lang="en-US" altLang="zh-CN" sz="4000" dirty="0">
                <a:latin typeface="+mj-ea"/>
                <a:ea typeface="+mj-ea"/>
              </a:rPr>
              <a:t>: </a:t>
            </a:r>
            <a:r>
              <a:rPr lang="zh-CN" altLang="en-US" sz="4000" dirty="0">
                <a:latin typeface="+mj-ea"/>
                <a:ea typeface="+mj-ea"/>
              </a:rPr>
              <a:t>存储转发</a:t>
            </a:r>
            <a:endParaRPr lang="en-US" altLang="zh-CN" sz="4000" dirty="0">
              <a:latin typeface="+mj-ea"/>
              <a:ea typeface="+mj-ea"/>
            </a:endParaRP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zh-CN" altLang="en-US" sz="2400" dirty="0">
                <a:latin typeface="+mn-ea"/>
                <a:ea typeface="+mn-ea"/>
              </a:rPr>
              <a:t>以</a:t>
            </a:r>
            <a:r>
              <a:rPr lang="en-US" altLang="zh-CN" sz="2400" i="1" dirty="0">
                <a:latin typeface="Times New Roman" panose="02020603050405020304" pitchFamily="18" charset="0"/>
                <a:ea typeface="+mn-ea"/>
                <a:cs typeface="Times New Roman" panose="02020603050405020304" pitchFamily="18" charset="0"/>
              </a:rPr>
              <a:t>R </a:t>
            </a:r>
            <a:r>
              <a:rPr lang="en-US" altLang="zh-CN" sz="2400" dirty="0">
                <a:latin typeface="+mn-ea"/>
                <a:ea typeface="+mn-ea"/>
              </a:rPr>
              <a:t>bps</a:t>
            </a:r>
            <a:r>
              <a:rPr lang="zh-CN" altLang="en-US" sz="2400" dirty="0">
                <a:latin typeface="+mn-ea"/>
                <a:ea typeface="+mn-ea"/>
              </a:rPr>
              <a:t>传输</a:t>
            </a:r>
            <a:r>
              <a:rPr lang="en-US" altLang="zh-CN" sz="2400" dirty="0">
                <a:latin typeface="+mn-ea"/>
                <a:ea typeface="+mn-ea"/>
              </a:rPr>
              <a:t>(</a:t>
            </a:r>
            <a:r>
              <a:rPr lang="zh-CN" altLang="en-US" sz="2400" dirty="0">
                <a:latin typeface="+mn-ea"/>
                <a:ea typeface="+mn-ea"/>
              </a:rPr>
              <a:t>送出</a:t>
            </a:r>
            <a:r>
              <a:rPr lang="en-US" altLang="zh-CN" sz="2400" dirty="0">
                <a:latin typeface="+mn-ea"/>
                <a:ea typeface="+mn-ea"/>
              </a:rPr>
              <a:t>)L</a:t>
            </a:r>
            <a:r>
              <a:rPr lang="zh-CN" altLang="en-US" sz="2400" dirty="0">
                <a:latin typeface="+mn-ea"/>
                <a:ea typeface="+mn-ea"/>
              </a:rPr>
              <a:t>比特分组到链路上需要</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L/R</a:t>
            </a:r>
            <a:r>
              <a:rPr lang="en-US" altLang="zh-CN" sz="2400" dirty="0">
                <a:latin typeface="+mn-ea"/>
                <a:ea typeface="+mn-ea"/>
              </a:rPr>
              <a:t> </a:t>
            </a:r>
            <a:r>
              <a:rPr lang="zh-CN" altLang="en-US" sz="2400" dirty="0">
                <a:latin typeface="+mn-ea"/>
                <a:ea typeface="+mn-ea"/>
              </a:rPr>
              <a:t>秒</a:t>
            </a:r>
            <a:endParaRPr lang="en-US" altLang="zh-CN" sz="2400" dirty="0">
              <a:latin typeface="+mn-ea"/>
              <a:ea typeface="+mn-ea"/>
            </a:endParaRPr>
          </a:p>
          <a:p>
            <a:pPr marL="287338" indent="-287338"/>
            <a:r>
              <a:rPr lang="zh-CN" altLang="en-US" sz="2400" i="1" dirty="0">
                <a:solidFill>
                  <a:srgbClr val="CC0000"/>
                </a:solidFill>
                <a:latin typeface="+mn-ea"/>
                <a:ea typeface="+mn-ea"/>
              </a:rPr>
              <a:t>存储转发</a:t>
            </a:r>
            <a:r>
              <a:rPr lang="en-US" altLang="zh-CN" sz="2400" i="1" dirty="0">
                <a:solidFill>
                  <a:srgbClr val="CC0000"/>
                </a:solidFill>
                <a:latin typeface="+mn-ea"/>
                <a:ea typeface="+mn-ea"/>
              </a:rPr>
              <a:t>:</a:t>
            </a:r>
            <a:r>
              <a:rPr lang="en-US" altLang="zh-CN" sz="2400" i="1" dirty="0">
                <a:solidFill>
                  <a:srgbClr val="FF0000"/>
                </a:solidFill>
                <a:latin typeface="+mn-ea"/>
                <a:ea typeface="+mn-ea"/>
              </a:rPr>
              <a:t> </a:t>
            </a:r>
            <a:r>
              <a:rPr lang="zh-CN" altLang="en-US" sz="2400" dirty="0">
                <a:latin typeface="+mn-ea"/>
                <a:ea typeface="+mn-ea"/>
              </a:rPr>
              <a:t>整个分组必须全部到达路由器后才会在下一个链路上开始传输</a:t>
            </a:r>
            <a:endParaRPr lang="en-US" altLang="zh-CN" sz="2400" dirty="0">
              <a:latin typeface="+mn-ea"/>
              <a:ea typeface="+mn-ea"/>
            </a:endParaRPr>
          </a:p>
        </p:txBody>
      </p:sp>
      <p:sp>
        <p:nvSpPr>
          <p:cNvPr id="72709" name="Rectangle 4"/>
          <p:cNvSpPr>
            <a:spLocks noGrp="1" noChangeArrowheads="1"/>
          </p:cNvSpPr>
          <p:nvPr>
            <p:ph type="body" sz="half" idx="4294967295"/>
          </p:nvPr>
        </p:nvSpPr>
        <p:spPr>
          <a:xfrm>
            <a:off x="7615959" y="3581406"/>
            <a:ext cx="3514725" cy="2232025"/>
          </a:xfrm>
        </p:spPr>
        <p:txBody>
          <a:bodyPr>
            <a:normAutofit/>
          </a:bodyPr>
          <a:lstStyle/>
          <a:p>
            <a:pPr eaLnBrk="1" hangingPunct="1">
              <a:lnSpc>
                <a:spcPct val="90000"/>
              </a:lnSpc>
              <a:buFont typeface="Wingdings" charset="0"/>
              <a:buNone/>
              <a:defRPr/>
            </a:pPr>
            <a:r>
              <a:rPr lang="zh-CN" altLang="en-US" sz="2400" i="1" dirty="0">
                <a:latin typeface="+mn-ea"/>
                <a:ea typeface="+mn-ea"/>
              </a:rPr>
              <a:t>一跳数字举例</a:t>
            </a:r>
            <a:r>
              <a:rPr lang="en-US" sz="2400" i="1" dirty="0">
                <a:latin typeface="+mn-ea"/>
                <a:ea typeface="+mn-ea"/>
              </a:rPr>
              <a:t>:</a:t>
            </a:r>
          </a:p>
          <a:p>
            <a:pPr marL="231775" indent="-231775">
              <a:lnSpc>
                <a:spcPct val="90000"/>
              </a:lnSpc>
              <a:buFont typeface="Wingdings" charset="0"/>
              <a:buChar char="§"/>
              <a:defRPr/>
            </a:pPr>
            <a:r>
              <a:rPr lang="en-US" sz="2400" i="1" dirty="0">
                <a:latin typeface="+mn-ea"/>
                <a:ea typeface="+mn-ea"/>
              </a:rPr>
              <a:t>L</a:t>
            </a:r>
            <a:r>
              <a:rPr lang="en-US" sz="2400" dirty="0">
                <a:latin typeface="+mn-ea"/>
                <a:ea typeface="+mn-ea"/>
              </a:rPr>
              <a:t> = 7.5 Mbits</a:t>
            </a:r>
          </a:p>
          <a:p>
            <a:pPr marL="231775" indent="-231775">
              <a:lnSpc>
                <a:spcPct val="90000"/>
              </a:lnSpc>
              <a:buFont typeface="Wingdings" charset="0"/>
              <a:buChar char="§"/>
              <a:defRPr/>
            </a:pPr>
            <a:r>
              <a:rPr lang="en-US" sz="2400" i="1" dirty="0">
                <a:latin typeface="+mn-ea"/>
                <a:ea typeface="+mn-ea"/>
              </a:rPr>
              <a:t>R</a:t>
            </a:r>
            <a:r>
              <a:rPr lang="en-US" sz="2400" dirty="0">
                <a:latin typeface="+mn-ea"/>
                <a:ea typeface="+mn-ea"/>
              </a:rPr>
              <a:t> = 1.5 Mbps</a:t>
            </a:r>
          </a:p>
          <a:p>
            <a:pPr marL="231775" indent="-231775">
              <a:lnSpc>
                <a:spcPct val="90000"/>
              </a:lnSpc>
              <a:buFont typeface="Wingdings" charset="0"/>
              <a:buChar char="§"/>
              <a:defRPr/>
            </a:pPr>
            <a:r>
              <a:rPr lang="zh-CN" altLang="en-US" sz="2400" dirty="0">
                <a:latin typeface="+mn-ea"/>
                <a:ea typeface="+mn-ea"/>
              </a:rPr>
              <a:t>一跳传输时延</a:t>
            </a:r>
            <a:r>
              <a:rPr lang="en-US" sz="2400" dirty="0">
                <a:latin typeface="+mn-ea"/>
                <a:ea typeface="+mn-ea"/>
              </a:rPr>
              <a:t> = 5 </a:t>
            </a:r>
            <a:r>
              <a:rPr lang="zh-CN" altLang="en-US" sz="2400" dirty="0">
                <a:latin typeface="+mn-ea"/>
                <a:ea typeface="+mn-ea"/>
              </a:rPr>
              <a:t>秒</a:t>
            </a:r>
            <a:endParaRPr lang="en-US" sz="2400" dirty="0">
              <a:latin typeface="+mn-ea"/>
              <a:ea typeface="+mn-ea"/>
            </a:endParaRP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8"/>
            <a:ext cx="4797425" cy="10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59399" name="Text Box 43"/>
          <p:cNvSpPr txBox="1">
            <a:spLocks noChangeArrowheads="1"/>
          </p:cNvSpPr>
          <p:nvPr/>
        </p:nvSpPr>
        <p:spPr bwMode="auto">
          <a:xfrm>
            <a:off x="6722616" y="5860227"/>
            <a:ext cx="408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关于时延更多的讨论接续将展开</a:t>
            </a:r>
            <a:r>
              <a:rPr lang="en-US" altLang="zh-CN" sz="2000" dirty="0">
                <a:solidFill>
                  <a:srgbClr val="000099"/>
                </a:solidFill>
                <a:latin typeface="+mn-ea"/>
                <a:ea typeface="+mn-ea"/>
              </a:rPr>
              <a:t> …</a:t>
            </a:r>
          </a:p>
        </p:txBody>
      </p:sp>
      <p:sp>
        <p:nvSpPr>
          <p:cNvPr id="41" name="TextBox 40"/>
          <p:cNvSpPr txBox="1"/>
          <p:nvPr/>
        </p:nvSpPr>
        <p:spPr>
          <a:xfrm>
            <a:off x="2406651" y="2679700"/>
            <a:ext cx="415498" cy="369332"/>
          </a:xfrm>
          <a:prstGeom prst="rect">
            <a:avLst/>
          </a:prstGeom>
          <a:noFill/>
        </p:spPr>
        <p:txBody>
          <a:bodyPr wrap="none">
            <a:spAutoFit/>
          </a:bodyPr>
          <a:lstStyle/>
          <a:p>
            <a:pPr>
              <a:defRPr/>
            </a:pPr>
            <a:r>
              <a:rPr lang="zh-CN" altLang="en-US" kern="0" dirty="0">
                <a:solidFill>
                  <a:srgbClr val="000099"/>
                </a:solidFill>
                <a:latin typeface="+mn-ea"/>
              </a:rPr>
              <a:t>源</a:t>
            </a:r>
            <a:endParaRPr lang="en-US" kern="0" dirty="0">
              <a:solidFill>
                <a:srgbClr val="000099"/>
              </a:solidFill>
              <a:latin typeface="+mn-ea"/>
            </a:endParaRP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9CCE2"/>
                </a:gs>
                <a:gs pos="50000">
                  <a:sysClr val="window" lastClr="F9CCE2">
                    <a:alpha val="48000"/>
                  </a:sysClr>
                </a:gs>
                <a:gs pos="100000">
                  <a:sysClr val="window" lastClr="F9CCE2">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mn-ea"/>
                <a:ea typeface="+mn-ea"/>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9CCE2"/>
                </a:gs>
                <a:gs pos="50000">
                  <a:sysClr val="window" lastClr="F9CCE2">
                    <a:alpha val="48000"/>
                  </a:sysClr>
                </a:gs>
                <a:gs pos="100000">
                  <a:sysClr val="window" lastClr="F9CCE2">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9CCE2"/>
                </a:gs>
              </a:gsLst>
              <a:lin ang="2700000" scaled="1"/>
            </a:gradFill>
            <a:ln w="9525" cap="flat" cmpd="sng">
              <a:noFill/>
              <a:prstDash val="solid"/>
              <a:round/>
              <a:headEnd/>
              <a:tailEnd/>
            </a:ln>
          </p:spPr>
          <p:txBody>
            <a:bodyPr wrap="none"/>
            <a:lstStyle/>
            <a:p>
              <a:pPr>
                <a:defRPr/>
              </a:pPr>
              <a:endParaRPr lang="en-US" kern="0" dirty="0">
                <a:solidFill>
                  <a:prstClr val="black"/>
                </a:solidFill>
                <a:latin typeface="+mn-ea"/>
              </a:endParaRPr>
            </a:p>
          </p:txBody>
        </p:sp>
      </p:grpSp>
      <p:sp>
        <p:nvSpPr>
          <p:cNvPr id="50" name="TextBox 49"/>
          <p:cNvSpPr txBox="1"/>
          <p:nvPr/>
        </p:nvSpPr>
        <p:spPr>
          <a:xfrm>
            <a:off x="8951914" y="2778125"/>
            <a:ext cx="646331" cy="369332"/>
          </a:xfrm>
          <a:prstGeom prst="rect">
            <a:avLst/>
          </a:prstGeom>
          <a:noFill/>
        </p:spPr>
        <p:txBody>
          <a:bodyPr wrap="none">
            <a:spAutoFit/>
          </a:bodyPr>
          <a:lstStyle/>
          <a:p>
            <a:pPr>
              <a:defRPr/>
            </a:pPr>
            <a:r>
              <a:rPr lang="zh-CN" altLang="en-US" kern="0" dirty="0">
                <a:solidFill>
                  <a:srgbClr val="000099"/>
                </a:solidFill>
                <a:latin typeface="+mn-ea"/>
              </a:rPr>
              <a:t>目的</a:t>
            </a:r>
            <a:endParaRPr lang="en-US" kern="0" dirty="0">
              <a:solidFill>
                <a:srgbClr val="000099"/>
              </a:solidFill>
              <a:latin typeface="+mn-ea"/>
            </a:endParaRPr>
          </a:p>
        </p:txBody>
      </p:sp>
      <p:sp>
        <p:nvSpPr>
          <p:cNvPr id="59411" name="TextBox 52"/>
          <p:cNvSpPr txBox="1">
            <a:spLocks noChangeArrowheads="1"/>
          </p:cNvSpPr>
          <p:nvPr/>
        </p:nvSpPr>
        <p:spPr bwMode="auto">
          <a:xfrm>
            <a:off x="3919538" y="2574925"/>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102" name="TextBox 101"/>
          <p:cNvSpPr txBox="1"/>
          <p:nvPr/>
        </p:nvSpPr>
        <p:spPr>
          <a:xfrm>
            <a:off x="2065338" y="1903413"/>
            <a:ext cx="1107996" cy="528606"/>
          </a:xfrm>
          <a:prstGeom prst="rect">
            <a:avLst/>
          </a:prstGeom>
          <a:noFill/>
        </p:spPr>
        <p:txBody>
          <a:bodyPr wrap="none">
            <a:spAutoFit/>
          </a:bodyPr>
          <a:lstStyle/>
          <a:p>
            <a:pPr algn="ctr">
              <a:lnSpc>
                <a:spcPts val="1700"/>
              </a:lnSpc>
              <a:defRPr/>
            </a:pPr>
            <a:r>
              <a:rPr lang="zh-CN" altLang="en-US" kern="0" dirty="0">
                <a:solidFill>
                  <a:srgbClr val="000099"/>
                </a:solidFill>
                <a:latin typeface="+mn-ea"/>
              </a:rPr>
              <a:t>每个分组</a:t>
            </a:r>
            <a:endParaRPr lang="en-US" altLang="zh-CN" kern="0" dirty="0">
              <a:solidFill>
                <a:srgbClr val="000099"/>
              </a:solidFill>
              <a:latin typeface="+mn-ea"/>
            </a:endParaRPr>
          </a:p>
          <a:p>
            <a:pPr algn="ctr">
              <a:lnSpc>
                <a:spcPts val="1700"/>
              </a:lnSpc>
              <a:defRPr/>
            </a:pPr>
            <a:r>
              <a:rPr lang="en-US" i="1" kern="0" dirty="0">
                <a:solidFill>
                  <a:srgbClr val="000099"/>
                </a:solidFill>
                <a:latin typeface="Times New Roman" panose="02020603050405020304" pitchFamily="18" charset="0"/>
                <a:cs typeface="Times New Roman" panose="02020603050405020304" pitchFamily="18" charset="0"/>
              </a:rPr>
              <a:t>L</a:t>
            </a:r>
            <a:r>
              <a:rPr lang="en-US" kern="0" dirty="0">
                <a:solidFill>
                  <a:srgbClr val="000099"/>
                </a:solidFill>
                <a:latin typeface="Times New Roman" panose="02020603050405020304" pitchFamily="18" charset="0"/>
                <a:cs typeface="Times New Roman" panose="02020603050405020304" pitchFamily="18" charset="0"/>
              </a:rPr>
              <a:t> </a:t>
            </a:r>
            <a:r>
              <a:rPr lang="zh-CN" altLang="en-US" kern="0" dirty="0">
                <a:solidFill>
                  <a:srgbClr val="000099"/>
                </a:solidFill>
                <a:latin typeface="+mn-ea"/>
              </a:rPr>
              <a:t>比特</a:t>
            </a:r>
            <a:endParaRPr lang="en-US" kern="0" dirty="0">
              <a:solidFill>
                <a:srgbClr val="000099"/>
              </a:solidFill>
              <a:latin typeface="+mn-ea"/>
            </a:endParaRPr>
          </a:p>
        </p:txBody>
      </p:sp>
      <p:sp>
        <p:nvSpPr>
          <p:cNvPr id="103" name="TextBox 102"/>
          <p:cNvSpPr txBox="1"/>
          <p:nvPr/>
        </p:nvSpPr>
        <p:spPr>
          <a:xfrm>
            <a:off x="6858000" y="2898775"/>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sp>
        <p:nvSpPr>
          <p:cNvPr id="59417" name="Rectangle 3"/>
          <p:cNvSpPr txBox="1">
            <a:spLocks noChangeArrowheads="1"/>
          </p:cNvSpPr>
          <p:nvPr/>
        </p:nvSpPr>
        <p:spPr bwMode="auto">
          <a:xfrm>
            <a:off x="2065338" y="5661248"/>
            <a:ext cx="445216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端到端时延</a:t>
            </a:r>
            <a:r>
              <a:rPr lang="en-US" altLang="zh-CN" dirty="0">
                <a:solidFill>
                  <a:srgbClr val="000099"/>
                </a:solidFill>
                <a:latin typeface="+mn-ea"/>
                <a:ea typeface="+mn-ea"/>
              </a:rPr>
              <a:t> = </a:t>
            </a:r>
            <a:r>
              <a:rPr lang="en-US" altLang="zh-CN" dirty="0">
                <a:solidFill>
                  <a:srgbClr val="000099"/>
                </a:solidFill>
                <a:latin typeface="Times New Roman" panose="02020603050405020304" pitchFamily="18" charset="0"/>
                <a:ea typeface="+mn-ea"/>
                <a:cs typeface="Times New Roman" panose="02020603050405020304" pitchFamily="18" charset="0"/>
              </a:rPr>
              <a:t>2</a:t>
            </a:r>
            <a:r>
              <a:rPr lang="en-US" altLang="zh-CN" i="1" dirty="0">
                <a:solidFill>
                  <a:srgbClr val="000099"/>
                </a:solidFill>
                <a:latin typeface="Times New Roman" panose="02020603050405020304" pitchFamily="18" charset="0"/>
                <a:ea typeface="+mn-ea"/>
                <a:cs typeface="Times New Roman" panose="02020603050405020304" pitchFamily="18" charset="0"/>
              </a:rPr>
              <a:t>L/R</a:t>
            </a:r>
            <a:r>
              <a:rPr lang="en-US" altLang="zh-CN" dirty="0">
                <a:solidFill>
                  <a:srgbClr val="000099"/>
                </a:solidFill>
                <a:latin typeface="+mn-ea"/>
                <a:ea typeface="+mn-ea"/>
              </a:rPr>
              <a:t> (</a:t>
            </a:r>
            <a:r>
              <a:rPr lang="zh-CN" altLang="en-US" dirty="0">
                <a:solidFill>
                  <a:srgbClr val="000099"/>
                </a:solidFill>
                <a:latin typeface="+mn-ea"/>
                <a:ea typeface="+mn-ea"/>
              </a:rPr>
              <a:t>假设传播时延为</a:t>
            </a:r>
            <a:r>
              <a:rPr lang="en-US" altLang="zh-CN" dirty="0">
                <a:solidFill>
                  <a:srgbClr val="000099"/>
                </a:solidFill>
                <a:latin typeface="+mn-ea"/>
                <a:ea typeface="+mn-ea"/>
              </a:rPr>
              <a:t>0)</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a:bodyPr>
          <a:lstStyle/>
          <a:p>
            <a:pPr eaLnBrk="1" hangingPunct="1"/>
            <a:r>
              <a:rPr lang="zh-CN" altLang="en-US" sz="3600" dirty="0"/>
              <a:t>分组交换</a:t>
            </a:r>
            <a:r>
              <a:rPr lang="en-US" altLang="zh-CN" sz="3600" dirty="0"/>
              <a:t>: </a:t>
            </a:r>
            <a:r>
              <a:rPr lang="zh-CN" altLang="en-US" sz="3600" dirty="0"/>
              <a:t>排队时延</a:t>
            </a:r>
            <a:r>
              <a:rPr lang="en-US" altLang="zh-CN" sz="3600" dirty="0"/>
              <a:t>, </a:t>
            </a:r>
            <a:r>
              <a:rPr lang="zh-CN" altLang="en-US" sz="3600" dirty="0"/>
              <a:t>丢包</a:t>
            </a:r>
            <a:endParaRPr lang="en-US" altLang="zh-CN" sz="4000" dirty="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mn-ea"/>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61466" name="Text Box 305"/>
          <p:cNvSpPr txBox="1">
            <a:spLocks noChangeArrowheads="1"/>
          </p:cNvSpPr>
          <p:nvPr/>
        </p:nvSpPr>
        <p:spPr bwMode="auto">
          <a:xfrm>
            <a:off x="8128001" y="1465263"/>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C</a:t>
            </a:r>
          </a:p>
        </p:txBody>
      </p:sp>
      <p:sp>
        <p:nvSpPr>
          <p:cNvPr id="61467" name="Text Box 308"/>
          <p:cNvSpPr txBox="1">
            <a:spLocks noChangeArrowheads="1"/>
          </p:cNvSpPr>
          <p:nvPr/>
        </p:nvSpPr>
        <p:spPr bwMode="auto">
          <a:xfrm>
            <a:off x="3160714" y="1585914"/>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mn-ea"/>
                <a:ea typeface="+mn-ea"/>
              </a:rPr>
              <a:t>R</a:t>
            </a:r>
            <a:r>
              <a:rPr lang="en-US" altLang="zh-CN" sz="1800">
                <a:solidFill>
                  <a:srgbClr val="000099"/>
                </a:solidFill>
                <a:latin typeface="+mn-ea"/>
                <a:ea typeface="+mn-ea"/>
              </a:rPr>
              <a:t> = 100 Mb/s</a:t>
            </a:r>
          </a:p>
        </p:txBody>
      </p:sp>
      <p:sp>
        <p:nvSpPr>
          <p:cNvPr id="61468" name="Text Box 309"/>
          <p:cNvSpPr txBox="1">
            <a:spLocks noChangeArrowheads="1"/>
          </p:cNvSpPr>
          <p:nvPr/>
        </p:nvSpPr>
        <p:spPr bwMode="auto">
          <a:xfrm>
            <a:off x="5149851" y="2438400"/>
            <a:ext cx="1773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mn-ea"/>
                <a:ea typeface="+mn-ea"/>
              </a:rPr>
              <a:t>R</a:t>
            </a:r>
            <a:r>
              <a:rPr lang="en-US" altLang="zh-CN" sz="2000" dirty="0">
                <a:solidFill>
                  <a:srgbClr val="000099"/>
                </a:solidFill>
                <a:latin typeface="+mn-ea"/>
                <a:ea typeface="+mn-ea"/>
              </a:rPr>
              <a:t> = 1.5 Mb/s</a:t>
            </a:r>
            <a:endParaRPr lang="en-US" altLang="zh-CN" dirty="0">
              <a:solidFill>
                <a:srgbClr val="000099"/>
              </a:solidFill>
              <a:latin typeface="+mn-ea"/>
              <a:ea typeface="+mn-ea"/>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mn-ea"/>
              <a:ea typeface="+mn-ea"/>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D</a:t>
            </a:r>
          </a:p>
        </p:txBody>
      </p:sp>
      <p:sp>
        <p:nvSpPr>
          <p:cNvPr id="61473" name="Text Box 307"/>
          <p:cNvSpPr txBox="1">
            <a:spLocks noChangeArrowheads="1"/>
          </p:cNvSpPr>
          <p:nvPr/>
        </p:nvSpPr>
        <p:spPr bwMode="auto">
          <a:xfrm>
            <a:off x="9823450" y="2840038"/>
            <a:ext cx="354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E</a:t>
            </a:r>
          </a:p>
        </p:txBody>
      </p:sp>
      <p:sp>
        <p:nvSpPr>
          <p:cNvPr id="61474" name="Text Box 330"/>
          <p:cNvSpPr txBox="1">
            <a:spLocks noChangeArrowheads="1"/>
          </p:cNvSpPr>
          <p:nvPr/>
        </p:nvSpPr>
        <p:spPr bwMode="auto">
          <a:xfrm>
            <a:off x="3575051" y="2984501"/>
            <a:ext cx="2354263"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1800" dirty="0">
                <a:solidFill>
                  <a:srgbClr val="000099"/>
                </a:solidFill>
                <a:latin typeface="+mn-ea"/>
                <a:ea typeface="+mn-ea"/>
              </a:rPr>
              <a:t>分组队列</a:t>
            </a:r>
            <a:endParaRPr lang="en-US" altLang="zh-CN" sz="1800" dirty="0">
              <a:solidFill>
                <a:srgbClr val="000099"/>
              </a:solidFill>
              <a:latin typeface="+mn-ea"/>
              <a:ea typeface="+mn-ea"/>
            </a:endParaRPr>
          </a:p>
          <a:p>
            <a:pPr algn="ctr">
              <a:lnSpc>
                <a:spcPct val="85000"/>
              </a:lnSpc>
            </a:pPr>
            <a:r>
              <a:rPr lang="zh-CN" altLang="en-US" sz="1800" dirty="0">
                <a:solidFill>
                  <a:srgbClr val="000099"/>
                </a:solidFill>
                <a:latin typeface="+mn-ea"/>
                <a:ea typeface="+mn-ea"/>
              </a:rPr>
              <a:t>等待输出链路</a:t>
            </a:r>
            <a:endParaRPr lang="en-US" altLang="zh-CN" sz="1800" dirty="0">
              <a:solidFill>
                <a:srgbClr val="000099"/>
              </a:solidFill>
              <a:latin typeface="+mn-ea"/>
              <a:ea typeface="+mn-ea"/>
            </a:endParaRP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zh-CN" altLang="en-US" sz="2800" dirty="0">
                <a:solidFill>
                  <a:srgbClr val="C00000"/>
                </a:solidFill>
                <a:latin typeface="+mn-ea"/>
                <a:cs typeface="ＭＳ Ｐゴシック" charset="0"/>
              </a:rPr>
              <a:t>排队与丢包</a:t>
            </a:r>
            <a:r>
              <a:rPr lang="en-US" sz="2800" dirty="0">
                <a:solidFill>
                  <a:srgbClr val="C00000"/>
                </a:solidFill>
                <a:latin typeface="+mn-ea"/>
                <a:cs typeface="ＭＳ Ｐゴシック" charset="0"/>
              </a:rPr>
              <a:t>: </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如果在某个时间段链路的到达速录</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按比特</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超过了链路的传输速率</a:t>
            </a:r>
            <a:r>
              <a:rPr lang="en-US" altLang="zh-CN" dirty="0">
                <a:solidFill>
                  <a:srgbClr val="000099"/>
                </a:solidFill>
                <a:latin typeface="+mn-ea"/>
                <a:cs typeface="ＭＳ Ｐゴシック" charset="0"/>
              </a:rPr>
              <a:t>(</a:t>
            </a:r>
            <a:r>
              <a:rPr lang="en-US" dirty="0">
                <a:solidFill>
                  <a:srgbClr val="000099"/>
                </a:solidFill>
                <a:latin typeface="+mn-ea"/>
                <a:cs typeface="ＭＳ Ｐゴシック" charset="0"/>
              </a:rPr>
              <a:t>transmission rate) :</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zh-CN" altLang="en-US" dirty="0">
                <a:solidFill>
                  <a:srgbClr val="000099"/>
                </a:solidFill>
                <a:latin typeface="+mn-ea"/>
                <a:cs typeface="ＭＳ Ｐゴシック" charset="0"/>
              </a:rPr>
              <a:t>分组将排队</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等待被传送到链路上</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99"/>
                </a:solidFill>
                <a:latin typeface="+mn-ea"/>
                <a:cs typeface="ＭＳ Ｐゴシック" charset="0"/>
              </a:rPr>
              <a:t>如果内存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缓存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被填满</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到达的分组可能被丢弃</a:t>
            </a:r>
            <a:endParaRPr lang="en-US" dirty="0">
              <a:solidFill>
                <a:srgbClr val="000099"/>
              </a:solidFill>
              <a:latin typeface="+mn-ea"/>
              <a:cs typeface="ＭＳ Ｐゴシック" charset="0"/>
            </a:endParaRP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5030788" cy="1143000"/>
          </a:xfrm>
        </p:spPr>
        <p:txBody>
          <a:bodyPr/>
          <a:lstStyle/>
          <a:p>
            <a:pPr algn="ctr"/>
            <a:r>
              <a:rPr lang="zh-CN" altLang="en-US" dirty="0"/>
              <a:t>两个重要的网络核心功能</a:t>
            </a:r>
            <a:endParaRPr lang="en-US" altLang="zh-CN" dirty="0"/>
          </a:p>
        </p:txBody>
      </p:sp>
      <p:sp>
        <p:nvSpPr>
          <p:cNvPr id="63490" name="Rectangle 3"/>
          <p:cNvSpPr>
            <a:spLocks noGrp="1" noChangeArrowheads="1"/>
          </p:cNvSpPr>
          <p:nvPr>
            <p:ph idx="4294967295"/>
          </p:nvPr>
        </p:nvSpPr>
        <p:spPr>
          <a:xfrm>
            <a:off x="7999413" y="1728788"/>
            <a:ext cx="4192587" cy="1572248"/>
          </a:xfrm>
        </p:spPr>
        <p:txBody>
          <a:bodyPr>
            <a:normAutofit/>
          </a:bodyPr>
          <a:lstStyle/>
          <a:p>
            <a:pPr marL="0" indent="0">
              <a:buNone/>
            </a:pPr>
            <a:r>
              <a:rPr lang="zh-CN" altLang="en-US" dirty="0">
                <a:solidFill>
                  <a:srgbClr val="C00000"/>
                </a:solidFill>
                <a:latin typeface="+mn-ea"/>
                <a:ea typeface="+mn-ea"/>
              </a:rPr>
              <a:t>转发</a:t>
            </a:r>
            <a:r>
              <a:rPr lang="en-US" altLang="zh-CN" sz="2400" dirty="0">
                <a:solidFill>
                  <a:srgbClr val="C00000"/>
                </a:solidFill>
                <a:latin typeface="+mn-ea"/>
                <a:ea typeface="+mn-ea"/>
              </a:rPr>
              <a:t>: </a:t>
            </a:r>
            <a:r>
              <a:rPr lang="zh-CN" altLang="en-US" sz="2400" dirty="0">
                <a:latin typeface="+mn-ea"/>
                <a:ea typeface="+mn-ea"/>
              </a:rPr>
              <a:t>将分组从路由器的输入口送到恰当的输出口</a:t>
            </a:r>
            <a:endParaRPr lang="en-US" altLang="ja-JP" sz="2400" dirty="0">
              <a:latin typeface="+mn-ea"/>
              <a:ea typeface="+mn-ea"/>
            </a:endParaRPr>
          </a:p>
          <a:p>
            <a:pPr marL="0" indent="0">
              <a:buNone/>
            </a:pPr>
            <a:endParaRPr lang="en-US" altLang="zh-CN" dirty="0">
              <a:latin typeface="+mn-ea"/>
              <a:ea typeface="+mn-ea"/>
            </a:endParaRPr>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4930679" cy="12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zh-CN" altLang="en-US" sz="2800" dirty="0">
                <a:solidFill>
                  <a:srgbClr val="C00000"/>
                </a:solidFill>
                <a:latin typeface="+mn-ea"/>
                <a:ea typeface="+mn-ea"/>
              </a:rPr>
              <a:t>路由</a:t>
            </a:r>
            <a:r>
              <a:rPr lang="en-US" altLang="zh-CN" sz="2800" dirty="0">
                <a:solidFill>
                  <a:srgbClr val="C00000"/>
                </a:solidFill>
                <a:latin typeface="+mn-ea"/>
                <a:ea typeface="+mn-ea"/>
              </a:rPr>
              <a:t>: </a:t>
            </a:r>
            <a:r>
              <a:rPr lang="zh-CN" altLang="en-US" dirty="0">
                <a:solidFill>
                  <a:srgbClr val="000099"/>
                </a:solidFill>
                <a:latin typeface="+mn-ea"/>
                <a:ea typeface="+mn-ea"/>
              </a:rPr>
              <a:t>确定分组由源到达目的的路径</a:t>
            </a:r>
            <a:endParaRPr lang="en-US" altLang="zh-CN" dirty="0">
              <a:solidFill>
                <a:srgbClr val="000099"/>
              </a:solidFill>
              <a:latin typeface="+mn-ea"/>
              <a:ea typeface="+mn-ea"/>
            </a:endParaRPr>
          </a:p>
          <a:p>
            <a:pPr lvl="1">
              <a:lnSpc>
                <a:spcPct val="85000"/>
              </a:lnSpc>
              <a:buClr>
                <a:srgbClr val="000099"/>
              </a:buClr>
              <a:buFont typeface="Wingdings" panose="05000000000000000000" pitchFamily="2" charset="2"/>
              <a:buChar char="§"/>
            </a:pPr>
            <a:r>
              <a:rPr lang="zh-CN" altLang="en-US" dirty="0">
                <a:solidFill>
                  <a:srgbClr val="000099"/>
                </a:solidFill>
                <a:latin typeface="+mn-ea"/>
                <a:ea typeface="+mn-ea"/>
              </a:rPr>
              <a:t>路由算法</a:t>
            </a:r>
            <a:endParaRPr lang="en-US" altLang="zh-CN" dirty="0">
              <a:solidFill>
                <a:srgbClr val="000099"/>
              </a:solidFill>
              <a:latin typeface="+mn-ea"/>
              <a:ea typeface="+mn-ea"/>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mn-ea"/>
              <a:ea typeface="+mn-ea"/>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mn-ea"/>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路由算法</a:t>
              </a:r>
              <a:endParaRPr lang="en-US" altLang="zh-CN" sz="1400" dirty="0">
                <a:solidFill>
                  <a:srgbClr val="000099"/>
                </a:solidFill>
                <a:latin typeface="+mn-ea"/>
                <a:ea typeface="+mn-ea"/>
              </a:endParaRP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4" name="Text Box 110"/>
            <p:cNvSpPr txBox="1">
              <a:spLocks noChangeArrowheads="1"/>
            </p:cNvSpPr>
            <p:nvPr/>
          </p:nvSpPr>
          <p:spPr bwMode="auto">
            <a:xfrm>
              <a:off x="923583" y="392542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本地转发表</a:t>
              </a:r>
              <a:endParaRPr lang="en-US" altLang="zh-CN" sz="1400" dirty="0">
                <a:solidFill>
                  <a:srgbClr val="000099"/>
                </a:solidFill>
                <a:latin typeface="+mn-ea"/>
                <a:ea typeface="+mn-ea"/>
              </a:endParaRP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18" name="Text Box 114"/>
            <p:cNvSpPr txBox="1">
              <a:spLocks noChangeArrowheads="1"/>
            </p:cNvSpPr>
            <p:nvPr/>
          </p:nvSpPr>
          <p:spPr bwMode="auto">
            <a:xfrm>
              <a:off x="765532" y="4549247"/>
              <a:ext cx="5180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mn-ea"/>
                  <a:ea typeface="+mn-ea"/>
                </a:rPr>
                <a:t>0100</a:t>
              </a:r>
            </a:p>
            <a:p>
              <a:pPr algn="r" eaLnBrk="1" hangingPunct="1"/>
              <a:r>
                <a:rPr lang="en-US" altLang="zh-CN" sz="1100" dirty="0">
                  <a:solidFill>
                    <a:srgbClr val="000099"/>
                  </a:solidFill>
                  <a:latin typeface="+mn-ea"/>
                  <a:ea typeface="+mn-ea"/>
                </a:rPr>
                <a:t>0101</a:t>
              </a:r>
            </a:p>
            <a:p>
              <a:pPr algn="r" eaLnBrk="1" hangingPunct="1"/>
              <a:r>
                <a:rPr lang="en-US" altLang="zh-CN" sz="1100" dirty="0">
                  <a:solidFill>
                    <a:srgbClr val="000099"/>
                  </a:solidFill>
                  <a:latin typeface="+mn-ea"/>
                  <a:ea typeface="+mn-ea"/>
                </a:rPr>
                <a:t>0111</a:t>
              </a:r>
            </a:p>
            <a:p>
              <a:pPr algn="r" eaLnBrk="1" hangingPunct="1"/>
              <a:r>
                <a:rPr lang="en-US" altLang="zh-CN" sz="1100" dirty="0">
                  <a:solidFill>
                    <a:srgbClr val="000099"/>
                  </a:solidFill>
                  <a:latin typeface="+mn-ea"/>
                  <a:ea typeface="+mn-ea"/>
                </a:rPr>
                <a:t>1001</a:t>
              </a:r>
            </a:p>
          </p:txBody>
        </p:sp>
        <p:sp>
          <p:nvSpPr>
            <p:cNvPr id="63719" name="Text Box 115"/>
            <p:cNvSpPr txBox="1">
              <a:spLocks noChangeArrowheads="1"/>
            </p:cNvSpPr>
            <p:nvPr/>
          </p:nvSpPr>
          <p:spPr bwMode="auto">
            <a:xfrm>
              <a:off x="1865298" y="4588156"/>
              <a:ext cx="2680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mn-ea"/>
                  <a:ea typeface="+mn-ea"/>
                </a:rPr>
                <a:t>3</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497" name="Group 3"/>
          <p:cNvGrpSpPr>
            <a:grpSpLocks/>
          </p:cNvGrpSpPr>
          <p:nvPr/>
        </p:nvGrpSpPr>
        <p:grpSpPr bwMode="auto">
          <a:xfrm>
            <a:off x="4079776" y="3632200"/>
            <a:ext cx="5389661" cy="2801499"/>
            <a:chOff x="1444634" y="3641726"/>
            <a:chExt cx="5387966" cy="2801938"/>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latin typeface="+mn-ea"/>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4" name="Text Box 100"/>
            <p:cNvSpPr txBox="1">
              <a:spLocks noChangeArrowheads="1"/>
            </p:cNvSpPr>
            <p:nvPr/>
          </p:nvSpPr>
          <p:spPr bwMode="auto">
            <a:xfrm>
              <a:off x="4440876" y="4483071"/>
              <a:ext cx="319218" cy="36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latin typeface="+mn-ea"/>
                  <a:ea typeface="+mn-ea"/>
                </a:rPr>
                <a:t>1</a:t>
              </a:r>
            </a:p>
          </p:txBody>
        </p:sp>
        <p:sp>
          <p:nvSpPr>
            <p:cNvPr id="63575" name="Text Box 101"/>
            <p:cNvSpPr txBox="1">
              <a:spLocks noChangeArrowheads="1"/>
            </p:cNvSpPr>
            <p:nvPr/>
          </p:nvSpPr>
          <p:spPr bwMode="auto">
            <a:xfrm>
              <a:off x="4378980" y="4897394"/>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2</a:t>
              </a:r>
            </a:p>
          </p:txBody>
        </p:sp>
        <p:sp>
          <p:nvSpPr>
            <p:cNvPr id="63576" name="Text Box 102"/>
            <p:cNvSpPr txBox="1">
              <a:spLocks noChangeArrowheads="1"/>
            </p:cNvSpPr>
            <p:nvPr/>
          </p:nvSpPr>
          <p:spPr bwMode="auto">
            <a:xfrm>
              <a:off x="4128222" y="4970416"/>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3</a:t>
              </a:r>
            </a:p>
          </p:txBody>
        </p:sp>
        <p:grpSp>
          <p:nvGrpSpPr>
            <p:cNvPr id="63577" name="Group 1"/>
            <p:cNvGrpSpPr>
              <a:grpSpLocks/>
            </p:cNvGrpSpPr>
            <p:nvPr/>
          </p:nvGrpSpPr>
          <p:grpSpPr bwMode="auto">
            <a:xfrm rot="-2012368">
              <a:off x="2644164" y="5393557"/>
              <a:ext cx="1446652" cy="277042"/>
              <a:chOff x="2437928" y="4583020"/>
              <a:chExt cx="1446652" cy="277042"/>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1" name="Text Box 105"/>
              <p:cNvSpPr txBox="1">
                <a:spLocks noChangeArrowheads="1"/>
              </p:cNvSpPr>
              <p:nvPr/>
            </p:nvSpPr>
            <p:spPr bwMode="auto">
              <a:xfrm rot="289934">
                <a:off x="3008149" y="4583020"/>
                <a:ext cx="543568" cy="27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latin typeface="+mn-ea"/>
                    <a:ea typeface="+mn-ea"/>
                  </a:rPr>
                  <a:t>0111</a:t>
                </a:r>
              </a:p>
            </p:txBody>
          </p:sp>
        </p:grpSp>
        <p:sp>
          <p:nvSpPr>
            <p:cNvPr id="63578" name="Text Box 106"/>
            <p:cNvSpPr txBox="1">
              <a:spLocks noChangeArrowheads="1"/>
            </p:cNvSpPr>
            <p:nvPr/>
          </p:nvSpPr>
          <p:spPr bwMode="auto">
            <a:xfrm>
              <a:off x="1444634" y="6046702"/>
              <a:ext cx="285116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目标地址位于到达分组的头部</a:t>
              </a:r>
              <a:endParaRPr lang="en-US" altLang="zh-CN" sz="1600" dirty="0">
                <a:solidFill>
                  <a:srgbClr val="000099"/>
                </a:solidFill>
                <a:latin typeface="+mn-ea"/>
                <a:ea typeface="+mn-ea"/>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5140326" cy="719137"/>
          </a:xfrm>
        </p:spPr>
        <p:txBody>
          <a:bodyPr>
            <a:normAutofit/>
          </a:bodyPr>
          <a:lstStyle/>
          <a:p>
            <a:pPr algn="ctr" eaLnBrk="1" hangingPunct="1"/>
            <a:r>
              <a:rPr lang="zh-CN" altLang="en-US" sz="4000" dirty="0"/>
              <a:t>替代核心</a:t>
            </a:r>
            <a:r>
              <a:rPr lang="en-US" altLang="zh-CN" sz="4000" dirty="0"/>
              <a:t>: </a:t>
            </a:r>
            <a:r>
              <a:rPr lang="zh-CN" altLang="en-US" sz="4000" dirty="0"/>
              <a:t>电路交换</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lnSpcReduction="10000"/>
          </a:bodyPr>
          <a:lstStyle/>
          <a:p>
            <a:pPr>
              <a:buNone/>
            </a:pPr>
            <a:r>
              <a:rPr lang="zh-CN" altLang="en-US" dirty="0">
                <a:solidFill>
                  <a:srgbClr val="CC0000"/>
                </a:solidFill>
                <a:latin typeface="+mn-ea"/>
                <a:ea typeface="+mn-ea"/>
              </a:rPr>
              <a:t>端</a:t>
            </a:r>
            <a:r>
              <a:rPr lang="en-US" altLang="zh-CN" dirty="0">
                <a:solidFill>
                  <a:srgbClr val="CC0000"/>
                </a:solidFill>
                <a:latin typeface="+mn-ea"/>
                <a:ea typeface="+mn-ea"/>
              </a:rPr>
              <a:t>-</a:t>
            </a:r>
            <a:r>
              <a:rPr lang="zh-CN" altLang="en-US" dirty="0">
                <a:solidFill>
                  <a:srgbClr val="CC0000"/>
                </a:solidFill>
                <a:latin typeface="+mn-ea"/>
                <a:ea typeface="+mn-ea"/>
              </a:rPr>
              <a:t>端资源分配</a:t>
            </a:r>
            <a:r>
              <a:rPr lang="en-US" altLang="zh-CN" dirty="0">
                <a:solidFill>
                  <a:srgbClr val="CC0000"/>
                </a:solidFill>
                <a:latin typeface="+mn-ea"/>
                <a:ea typeface="+mn-ea"/>
              </a:rPr>
              <a:t>, </a:t>
            </a:r>
            <a:r>
              <a:rPr lang="zh-CN" altLang="en-US" dirty="0">
                <a:solidFill>
                  <a:srgbClr val="CC0000"/>
                </a:solidFill>
                <a:latin typeface="+mn-ea"/>
                <a:ea typeface="+mn-ea"/>
              </a:rPr>
              <a:t>为建立</a:t>
            </a:r>
            <a:r>
              <a:rPr lang="en-US" altLang="zh-CN" dirty="0">
                <a:solidFill>
                  <a:srgbClr val="CC0000"/>
                </a:solidFill>
                <a:latin typeface="+mn-lt"/>
                <a:ea typeface="+mn-ea"/>
              </a:rPr>
              <a:t>”</a:t>
            </a:r>
            <a:r>
              <a:rPr lang="zh-CN" altLang="en-US" dirty="0">
                <a:solidFill>
                  <a:srgbClr val="CC0000"/>
                </a:solidFill>
                <a:latin typeface="+mn-ea"/>
                <a:ea typeface="+mn-ea"/>
              </a:rPr>
              <a:t>呼叫</a:t>
            </a:r>
            <a:r>
              <a:rPr lang="en-US" altLang="zh-CN" dirty="0">
                <a:solidFill>
                  <a:srgbClr val="CC0000"/>
                </a:solidFill>
                <a:latin typeface="+mn-lt"/>
                <a:ea typeface="+mn-ea"/>
              </a:rPr>
              <a:t>”</a:t>
            </a:r>
            <a:r>
              <a:rPr lang="zh-CN" altLang="en-US" dirty="0">
                <a:solidFill>
                  <a:srgbClr val="CC0000"/>
                </a:solidFill>
                <a:latin typeface="+mn-ea"/>
                <a:ea typeface="+mn-ea"/>
              </a:rPr>
              <a:t>在源和目的之间预订资源</a:t>
            </a:r>
            <a:r>
              <a:rPr lang="en-US" altLang="ja-JP" dirty="0">
                <a:solidFill>
                  <a:srgbClr val="CC0000"/>
                </a:solidFill>
                <a:latin typeface="+mn-ea"/>
                <a:ea typeface="+mn-ea"/>
              </a:rPr>
              <a:t>:</a:t>
            </a:r>
          </a:p>
          <a:p>
            <a:pPr eaLnBrk="1" hangingPunct="1">
              <a:buFont typeface="Wingdings" panose="05000000000000000000" pitchFamily="2" charset="2"/>
              <a:buChar char="n"/>
            </a:pPr>
            <a:r>
              <a:rPr lang="zh-CN" altLang="en-US" sz="2400" dirty="0">
                <a:latin typeface="+mn-ea"/>
                <a:ea typeface="+mn-ea"/>
              </a:rPr>
              <a:t>如图</a:t>
            </a:r>
            <a:r>
              <a:rPr lang="en-US" altLang="zh-CN" sz="2400" dirty="0">
                <a:latin typeface="+mn-ea"/>
                <a:ea typeface="+mn-ea"/>
              </a:rPr>
              <a:t>, </a:t>
            </a:r>
            <a:r>
              <a:rPr lang="zh-CN" altLang="en-US" sz="2400" dirty="0">
                <a:latin typeface="+mn-ea"/>
                <a:ea typeface="+mn-ea"/>
              </a:rPr>
              <a:t>每一链路拥有</a:t>
            </a:r>
            <a:r>
              <a:rPr lang="en-US" altLang="zh-CN" sz="2400" dirty="0">
                <a:latin typeface="+mn-ea"/>
                <a:ea typeface="+mn-ea"/>
              </a:rPr>
              <a:t>4</a:t>
            </a:r>
            <a:r>
              <a:rPr lang="zh-CN" altLang="en-US" sz="2400" dirty="0">
                <a:latin typeface="+mn-ea"/>
                <a:ea typeface="+mn-ea"/>
              </a:rPr>
              <a:t>条电路</a:t>
            </a:r>
            <a:r>
              <a:rPr lang="en-US" altLang="zh-CN" sz="2400" dirty="0">
                <a:latin typeface="+mn-ea"/>
                <a:ea typeface="+mn-ea"/>
              </a:rPr>
              <a:t>. </a:t>
            </a:r>
          </a:p>
          <a:p>
            <a:pPr marL="682625" lvl="1" indent="-225425"/>
            <a:r>
              <a:rPr lang="zh-CN" altLang="en-US" dirty="0">
                <a:latin typeface="+mn-ea"/>
                <a:ea typeface="+mn-ea"/>
              </a:rPr>
              <a:t>呼叫在上方链路使用第二条电路，在右方链路使用第一条电路</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独占资源</a:t>
            </a:r>
            <a:r>
              <a:rPr lang="en-US" altLang="zh-CN" sz="2400" dirty="0">
                <a:latin typeface="+mn-ea"/>
                <a:ea typeface="+mn-ea"/>
              </a:rPr>
              <a:t>: </a:t>
            </a:r>
            <a:r>
              <a:rPr lang="zh-CN" altLang="en-US" sz="2400" dirty="0">
                <a:latin typeface="+mn-ea"/>
                <a:ea typeface="+mn-ea"/>
              </a:rPr>
              <a:t>非共享</a:t>
            </a:r>
            <a:endParaRPr lang="en-US" altLang="zh-CN" sz="2400" dirty="0">
              <a:latin typeface="+mn-ea"/>
              <a:ea typeface="+mn-ea"/>
            </a:endParaRPr>
          </a:p>
          <a:p>
            <a:pPr marL="682625" lvl="1" indent="-225425"/>
            <a:r>
              <a:rPr lang="zh-CN" altLang="en-US" dirty="0">
                <a:latin typeface="+mn-ea"/>
                <a:ea typeface="+mn-ea"/>
              </a:rPr>
              <a:t>电路类似</a:t>
            </a:r>
            <a:r>
              <a:rPr lang="en-US" altLang="zh-CN" dirty="0">
                <a:latin typeface="+mn-ea"/>
                <a:ea typeface="+mn-ea"/>
              </a:rPr>
              <a:t> (</a:t>
            </a:r>
            <a:r>
              <a:rPr lang="zh-CN" altLang="en-US" dirty="0">
                <a:latin typeface="+mn-ea"/>
                <a:ea typeface="+mn-ea"/>
              </a:rPr>
              <a:t>确保性</a:t>
            </a:r>
            <a:r>
              <a:rPr lang="en-US" altLang="zh-CN" dirty="0">
                <a:latin typeface="+mn-ea"/>
                <a:ea typeface="+mn-ea"/>
              </a:rPr>
              <a:t>) </a:t>
            </a:r>
            <a:r>
              <a:rPr lang="zh-CN" altLang="en-US" dirty="0">
                <a:latin typeface="+mn-ea"/>
                <a:ea typeface="+mn-ea"/>
              </a:rPr>
              <a:t>的性能</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电路段在不被呼叫使用时处于闲置状态</a:t>
            </a:r>
            <a:r>
              <a:rPr lang="en-US" altLang="zh-CN" sz="2400" dirty="0">
                <a:latin typeface="+mn-ea"/>
                <a:ea typeface="+mn-ea"/>
              </a:rPr>
              <a:t> </a:t>
            </a:r>
            <a:r>
              <a:rPr lang="en-US" altLang="zh-CN" sz="2400" i="1" dirty="0">
                <a:latin typeface="+mn-ea"/>
                <a:ea typeface="+mn-ea"/>
              </a:rPr>
              <a:t>(</a:t>
            </a:r>
            <a:r>
              <a:rPr lang="zh-CN" altLang="en-US" sz="2400" i="1" dirty="0">
                <a:latin typeface="+mn-ea"/>
                <a:ea typeface="+mn-ea"/>
              </a:rPr>
              <a:t>非共享</a:t>
            </a:r>
            <a:r>
              <a:rPr lang="en-US" altLang="zh-CN" sz="2400" i="1" dirty="0">
                <a:latin typeface="+mn-ea"/>
                <a:ea typeface="+mn-ea"/>
              </a:rPr>
              <a:t>)</a:t>
            </a:r>
          </a:p>
          <a:p>
            <a:pPr eaLnBrk="1" hangingPunct="1">
              <a:buFont typeface="Wingdings" panose="05000000000000000000" pitchFamily="2" charset="2"/>
              <a:buChar char="n"/>
            </a:pPr>
            <a:r>
              <a:rPr lang="zh-CN" altLang="en-US" sz="2400" dirty="0">
                <a:latin typeface="+mn-ea"/>
                <a:ea typeface="+mn-ea"/>
              </a:rPr>
              <a:t>通常用于传统的固话网络</a:t>
            </a:r>
            <a:endParaRPr lang="en-US" altLang="zh-CN" sz="2400" dirty="0">
              <a:latin typeface="+mn-ea"/>
              <a:ea typeface="+mn-ea"/>
            </a:endParaRP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5140326" cy="2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1" y="71438"/>
            <a:ext cx="6096000" cy="947737"/>
          </a:xfrm>
        </p:spPr>
        <p:txBody>
          <a:bodyPr>
            <a:normAutofit/>
          </a:bodyPr>
          <a:lstStyle/>
          <a:p>
            <a:pPr algn="ctr" eaLnBrk="1" hangingPunct="1"/>
            <a:r>
              <a:rPr lang="zh-CN" altLang="en-US" sz="4000" dirty="0">
                <a:latin typeface="+mj-ea"/>
                <a:ea typeface="+mj-ea"/>
              </a:rPr>
              <a:t>电路交换</a:t>
            </a:r>
            <a:r>
              <a:rPr lang="en-US" altLang="zh-CN" sz="4000" dirty="0">
                <a:latin typeface="+mj-ea"/>
                <a:ea typeface="+mj-ea"/>
              </a:rPr>
              <a:t>: FDM </a:t>
            </a:r>
            <a:r>
              <a:rPr lang="zh-CN" altLang="en-US" sz="4000" dirty="0">
                <a:latin typeface="+mj-ea"/>
                <a:ea typeface="+mj-ea"/>
              </a:rPr>
              <a:t>与</a:t>
            </a:r>
            <a:r>
              <a:rPr lang="en-US" altLang="zh-CN" sz="4000" dirty="0">
                <a:latin typeface="+mj-ea"/>
                <a:ea typeface="+mj-ea"/>
              </a:rPr>
              <a:t> TDM</a:t>
            </a:r>
            <a:endParaRPr lang="fr-FR" altLang="zh-CN" sz="4000" dirty="0">
              <a:latin typeface="+mj-ea"/>
              <a:ea typeface="+mj-ea"/>
            </a:endParaRPr>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3" y="824490"/>
            <a:ext cx="6272758" cy="15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FDM</a:t>
              </a:r>
              <a:endParaRPr lang="fr-FR" altLang="zh-CN">
                <a:solidFill>
                  <a:srgbClr val="000099"/>
                </a:solidFill>
                <a:latin typeface="+mn-ea"/>
                <a:ea typeface="+mn-ea"/>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2" name="Text Box 7"/>
              <p:cNvSpPr txBox="1">
                <a:spLocks noChangeArrowheads="1"/>
              </p:cNvSpPr>
              <p:nvPr/>
            </p:nvSpPr>
            <p:spPr bwMode="auto">
              <a:xfrm>
                <a:off x="720" y="168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4" name="Text Box 9"/>
              <p:cNvSpPr txBox="1">
                <a:spLocks noChangeArrowheads="1"/>
              </p:cNvSpPr>
              <p:nvPr/>
            </p:nvSpPr>
            <p:spPr bwMode="auto">
              <a:xfrm>
                <a:off x="3048" y="225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TDM</a:t>
              </a:r>
              <a:endParaRPr lang="fr-FR" altLang="zh-CN">
                <a:solidFill>
                  <a:srgbClr val="000099"/>
                </a:solidFill>
                <a:latin typeface="+mn-ea"/>
                <a:ea typeface="+mn-ea"/>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5" name="Text Box 18"/>
            <p:cNvSpPr txBox="1">
              <a:spLocks noChangeArrowheads="1"/>
            </p:cNvSpPr>
            <p:nvPr/>
          </p:nvSpPr>
          <p:spPr bwMode="auto">
            <a:xfrm>
              <a:off x="720" y="326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7" name="Text Box 20"/>
            <p:cNvSpPr txBox="1">
              <a:spLocks noChangeArrowheads="1"/>
            </p:cNvSpPr>
            <p:nvPr/>
          </p:nvSpPr>
          <p:spPr bwMode="auto">
            <a:xfrm>
              <a:off x="3048" y="384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6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dirty="0">
                    <a:solidFill>
                      <a:srgbClr val="000099"/>
                    </a:solidFill>
                    <a:latin typeface="+mn-ea"/>
                    <a:ea typeface="+mn-ea"/>
                  </a:rPr>
                  <a:t>4 </a:t>
                </a:r>
                <a:r>
                  <a:rPr lang="zh-CN" altLang="en-US" dirty="0">
                    <a:solidFill>
                      <a:srgbClr val="000099"/>
                    </a:solidFill>
                    <a:latin typeface="+mn-ea"/>
                    <a:ea typeface="+mn-ea"/>
                  </a:rPr>
                  <a:t>用户</a:t>
                </a:r>
                <a:endParaRPr lang="fr-FR" altLang="zh-CN" dirty="0">
                  <a:solidFill>
                    <a:srgbClr val="000099"/>
                  </a:solidFill>
                  <a:latin typeface="+mn-ea"/>
                  <a:ea typeface="+mn-ea"/>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66581" name="Text Box 106"/>
            <p:cNvSpPr txBox="1">
              <a:spLocks noChangeArrowheads="1"/>
            </p:cNvSpPr>
            <p:nvPr/>
          </p:nvSpPr>
          <p:spPr bwMode="auto">
            <a:xfrm>
              <a:off x="3480" y="216"/>
              <a:ext cx="3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例</a:t>
              </a:r>
              <a:r>
                <a:rPr lang="en-US" altLang="zh-CN" dirty="0">
                  <a:solidFill>
                    <a:srgbClr val="000099"/>
                  </a:solidFill>
                  <a:latin typeface="+mn-ea"/>
                  <a:ea typeface="+mn-ea"/>
                </a:rPr>
                <a:t>:</a:t>
              </a:r>
              <a:endParaRPr lang="fr-FR" altLang="zh-CN" dirty="0">
                <a:solidFill>
                  <a:srgbClr val="000099"/>
                </a:solidFill>
                <a:latin typeface="+mn-ea"/>
                <a:ea typeface="+mn-ea"/>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144016" y="177800"/>
            <a:ext cx="5159896" cy="768350"/>
          </a:xfrm>
        </p:spPr>
        <p:txBody>
          <a:bodyPr>
            <a:normAutofit/>
          </a:bodyPr>
          <a:lstStyle/>
          <a:p>
            <a:pPr eaLnBrk="1" hangingPunct="1"/>
            <a:r>
              <a:rPr lang="zh-CN" altLang="en-US" sz="3600" dirty="0">
                <a:latin typeface="+mj-ea"/>
                <a:ea typeface="+mj-ea"/>
              </a:rPr>
              <a:t>分组交换</a:t>
            </a:r>
            <a:r>
              <a:rPr lang="en-US" altLang="zh-CN" sz="3600" dirty="0">
                <a:latin typeface="+mj-ea"/>
                <a:ea typeface="+mj-ea"/>
              </a:rPr>
              <a:t> </a:t>
            </a:r>
            <a:r>
              <a:rPr lang="zh-CN" altLang="en-US" sz="3600" dirty="0">
                <a:latin typeface="+mj-ea"/>
                <a:ea typeface="+mj-ea"/>
              </a:rPr>
              <a:t>对比</a:t>
            </a:r>
            <a:r>
              <a:rPr lang="en-US" altLang="zh-CN" sz="3600" dirty="0">
                <a:latin typeface="+mj-ea"/>
                <a:ea typeface="+mj-ea"/>
              </a:rPr>
              <a:t> </a:t>
            </a:r>
            <a:r>
              <a:rPr lang="zh-CN" altLang="en-US" sz="3600" dirty="0">
                <a:latin typeface="+mj-ea"/>
                <a:ea typeface="+mj-ea"/>
              </a:rPr>
              <a:t>电路交换</a:t>
            </a:r>
            <a:endParaRPr lang="en-US" altLang="zh-CN" dirty="0">
              <a:latin typeface="+mj-ea"/>
              <a:ea typeface="+mj-ea"/>
            </a:endParaRPr>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zh-CN" altLang="en-US" sz="2400" dirty="0">
                <a:latin typeface="+mn-ea"/>
                <a:ea typeface="+mn-ea"/>
              </a:rPr>
              <a:t>例子</a:t>
            </a:r>
            <a:r>
              <a:rPr lang="en-US" altLang="zh-CN" sz="2400" dirty="0">
                <a:latin typeface="+mn-ea"/>
                <a:ea typeface="+mn-ea"/>
              </a:rPr>
              <a:t>:</a:t>
            </a:r>
          </a:p>
          <a:p>
            <a:pPr>
              <a:buFont typeface="Wingdings" panose="05000000000000000000" pitchFamily="2" charset="2"/>
              <a:buChar char="n"/>
              <a:tabLst>
                <a:tab pos="566738" algn="l"/>
              </a:tabLst>
            </a:pPr>
            <a:r>
              <a:rPr lang="en-US" altLang="zh-CN" sz="2400" dirty="0">
                <a:latin typeface="+mn-ea"/>
                <a:ea typeface="+mn-ea"/>
              </a:rPr>
              <a:t>1 Mb/s </a:t>
            </a:r>
            <a:r>
              <a:rPr lang="zh-CN" altLang="en-US" sz="2400" dirty="0">
                <a:latin typeface="+mn-ea"/>
                <a:ea typeface="+mn-ea"/>
              </a:rPr>
              <a:t>链路</a:t>
            </a:r>
            <a:endParaRPr lang="en-US" altLang="zh-CN" sz="2400" dirty="0">
              <a:latin typeface="+mn-ea"/>
              <a:ea typeface="+mn-ea"/>
            </a:endParaRPr>
          </a:p>
          <a:p>
            <a:pPr>
              <a:buFont typeface="Wingdings" panose="05000000000000000000" pitchFamily="2" charset="2"/>
              <a:buChar char="n"/>
              <a:tabLst>
                <a:tab pos="566738" algn="l"/>
              </a:tabLst>
            </a:pPr>
            <a:r>
              <a:rPr lang="zh-CN" altLang="en-US" sz="2400" dirty="0">
                <a:latin typeface="+mn-ea"/>
                <a:ea typeface="+mn-ea"/>
              </a:rPr>
              <a:t>单一用户</a:t>
            </a:r>
            <a:r>
              <a:rPr lang="en-US" altLang="zh-CN" sz="2400" dirty="0">
                <a:latin typeface="+mn-ea"/>
                <a:ea typeface="+mn-ea"/>
              </a:rPr>
              <a:t>: </a:t>
            </a:r>
          </a:p>
          <a:p>
            <a:pPr marL="566738" lvl="1" indent="-219075">
              <a:buClr>
                <a:schemeClr val="tx1"/>
              </a:buClr>
              <a:buFontTx/>
              <a:buChar char="•"/>
              <a:tabLst>
                <a:tab pos="566738" algn="l"/>
              </a:tabLst>
            </a:pPr>
            <a:r>
              <a:rPr lang="zh-CN" altLang="en-US" sz="2000" dirty="0">
                <a:latin typeface="+mn-ea"/>
                <a:ea typeface="+mn-ea"/>
              </a:rPr>
              <a:t>活跃时</a:t>
            </a:r>
            <a:r>
              <a:rPr lang="en-US" altLang="zh-CN" sz="2000" dirty="0">
                <a:latin typeface="+mn-ea"/>
                <a:ea typeface="+mn-ea"/>
              </a:rPr>
              <a:t>100 kb/s</a:t>
            </a:r>
            <a:endParaRPr lang="en-US" altLang="ja-JP" sz="2000" dirty="0">
              <a:latin typeface="+mn-ea"/>
              <a:ea typeface="+mn-ea"/>
            </a:endParaRPr>
          </a:p>
          <a:p>
            <a:pPr marL="566738" lvl="1" indent="-219075">
              <a:buClr>
                <a:schemeClr val="tx1"/>
              </a:buClr>
              <a:buFontTx/>
              <a:buChar char="•"/>
              <a:tabLst>
                <a:tab pos="566738" algn="l"/>
              </a:tabLst>
            </a:pPr>
            <a:r>
              <a:rPr lang="en-US" altLang="zh-CN" sz="2000" dirty="0">
                <a:latin typeface="+mn-ea"/>
                <a:ea typeface="+mn-ea"/>
              </a:rPr>
              <a:t>10% </a:t>
            </a:r>
            <a:r>
              <a:rPr lang="zh-CN" altLang="en-US" sz="2000" dirty="0">
                <a:latin typeface="+mn-ea"/>
                <a:ea typeface="+mn-ea"/>
              </a:rPr>
              <a:t>的时间活跃</a:t>
            </a:r>
            <a:endParaRPr lang="en-US" altLang="zh-CN" sz="2000" dirty="0">
              <a:latin typeface="+mn-ea"/>
              <a:ea typeface="+mn-ea"/>
            </a:endParaRPr>
          </a:p>
          <a:p>
            <a:pPr marL="566738" lvl="1" indent="-219075">
              <a:tabLst>
                <a:tab pos="566738" algn="l"/>
              </a:tabLst>
            </a:pP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电路交换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10 </a:t>
            </a:r>
            <a:r>
              <a:rPr lang="zh-CN" altLang="en-US" sz="2000" dirty="0">
                <a:latin typeface="+mn-ea"/>
                <a:ea typeface="+mn-ea"/>
              </a:rPr>
              <a:t>个用户</a:t>
            </a: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分组交换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35 </a:t>
            </a:r>
            <a:r>
              <a:rPr lang="zh-CN" altLang="en-US" sz="2000" dirty="0">
                <a:latin typeface="+mn-ea"/>
                <a:ea typeface="+mn-ea"/>
              </a:rPr>
              <a:t>个用户</a:t>
            </a:r>
            <a:r>
              <a:rPr lang="en-US" altLang="zh-CN" sz="2000" dirty="0">
                <a:latin typeface="+mn-ea"/>
                <a:ea typeface="+mn-ea"/>
              </a:rPr>
              <a:t>, </a:t>
            </a:r>
            <a:r>
              <a:rPr lang="zh-CN" altLang="en-US" sz="2000" dirty="0">
                <a:latin typeface="+mn-ea"/>
                <a:ea typeface="+mn-ea"/>
              </a:rPr>
              <a:t>大于</a:t>
            </a:r>
            <a:r>
              <a:rPr lang="en-US" altLang="zh-CN" sz="2000" dirty="0">
                <a:latin typeface="+mn-ea"/>
                <a:ea typeface="+mn-ea"/>
              </a:rPr>
              <a:t>10</a:t>
            </a:r>
            <a:r>
              <a:rPr lang="zh-CN" altLang="en-US" sz="2000" dirty="0">
                <a:latin typeface="+mn-ea"/>
                <a:ea typeface="+mn-ea"/>
              </a:rPr>
              <a:t>个用户同时活跃的概率小于</a:t>
            </a:r>
            <a:r>
              <a:rPr lang="en-US" altLang="zh-CN" sz="2000" dirty="0">
                <a:latin typeface="+mn-ea"/>
                <a:ea typeface="+mn-ea"/>
              </a:rPr>
              <a:t> .0004 </a:t>
            </a:r>
            <a:r>
              <a:rPr lang="en-US" altLang="zh-CN" sz="2000" dirty="0">
                <a:solidFill>
                  <a:schemeClr val="accent4"/>
                </a:solidFill>
                <a:latin typeface="+mn-ea"/>
                <a:ea typeface="+mn-ea"/>
              </a:rPr>
              <a:t>*</a:t>
            </a:r>
          </a:p>
          <a:p>
            <a:pPr marL="231775" indent="-231775">
              <a:tabLst>
                <a:tab pos="566738" algn="l"/>
              </a:tabLst>
            </a:pPr>
            <a:endParaRPr lang="en-US" altLang="zh-CN" sz="2400" dirty="0">
              <a:latin typeface="+mn-ea"/>
              <a:ea typeface="+mn-ea"/>
            </a:endParaRPr>
          </a:p>
        </p:txBody>
      </p:sp>
      <p:sp>
        <p:nvSpPr>
          <p:cNvPr id="68614" name="Rectangle 4"/>
          <p:cNvSpPr>
            <a:spLocks noGrp="1" noChangeArrowheads="1"/>
          </p:cNvSpPr>
          <p:nvPr>
            <p:ph type="body" sz="half" idx="4294967295"/>
          </p:nvPr>
        </p:nvSpPr>
        <p:spPr>
          <a:xfrm>
            <a:off x="2524055" y="1121897"/>
            <a:ext cx="5624583" cy="609600"/>
          </a:xfrm>
        </p:spPr>
        <p:txBody>
          <a:bodyPr>
            <a:normAutofit/>
          </a:bodyPr>
          <a:lstStyle/>
          <a:p>
            <a:pPr eaLnBrk="1" hangingPunct="1">
              <a:buFont typeface="Wingdings" panose="05000000000000000000" pitchFamily="2" charset="2"/>
              <a:buNone/>
            </a:pPr>
            <a:r>
              <a:rPr lang="zh-CN" altLang="en-US" i="1" dirty="0">
                <a:solidFill>
                  <a:srgbClr val="CC0000"/>
                </a:solidFill>
              </a:rPr>
              <a:t>分组交换接纳更多用户使用网络</a:t>
            </a:r>
            <a:r>
              <a:rPr lang="en-US" altLang="zh-CN" i="1" dirty="0">
                <a:solidFill>
                  <a:srgbClr val="CC0000"/>
                </a:solidFill>
              </a:rPr>
              <a:t>!</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57404"/>
            <a:ext cx="5303912" cy="1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41" y="4767262"/>
            <a:ext cx="4098927" cy="990599"/>
            <a:chOff x="3016" y="3097"/>
            <a:chExt cx="2582" cy="624"/>
          </a:xfrm>
        </p:grpSpPr>
        <p:sp>
          <p:nvSpPr>
            <p:cNvPr id="68632" name="Text Box 48"/>
            <p:cNvSpPr txBox="1">
              <a:spLocks noChangeArrowheads="1"/>
            </p:cNvSpPr>
            <p:nvPr/>
          </p:nvSpPr>
          <p:spPr bwMode="auto">
            <a:xfrm>
              <a:off x="3016" y="3097"/>
              <a:ext cx="23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如何算出数值</a:t>
              </a:r>
              <a:r>
                <a:rPr lang="en-US" altLang="zh-CN" dirty="0">
                  <a:solidFill>
                    <a:srgbClr val="000099"/>
                  </a:solidFill>
                  <a:latin typeface="+mn-ea"/>
                  <a:ea typeface="+mn-ea"/>
                </a:rPr>
                <a:t>0.0004?</a:t>
              </a:r>
            </a:p>
          </p:txBody>
        </p:sp>
        <p:sp>
          <p:nvSpPr>
            <p:cNvPr id="68633" name="Text Box 48"/>
            <p:cNvSpPr txBox="1">
              <a:spLocks noChangeArrowheads="1"/>
            </p:cNvSpPr>
            <p:nvPr/>
          </p:nvSpPr>
          <p:spPr bwMode="auto">
            <a:xfrm>
              <a:off x="3031" y="3430"/>
              <a:ext cx="25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用户数 </a:t>
              </a:r>
              <a:r>
                <a:rPr lang="en-US" altLang="zh-CN" dirty="0">
                  <a:solidFill>
                    <a:srgbClr val="000099"/>
                  </a:solidFill>
                  <a:latin typeface="+mn-ea"/>
                  <a:ea typeface="+mn-ea"/>
                </a:rPr>
                <a:t>&gt; 35 </a:t>
              </a:r>
              <a:r>
                <a:rPr lang="zh-CN" altLang="en-US" dirty="0">
                  <a:solidFill>
                    <a:srgbClr val="000099"/>
                  </a:solidFill>
                  <a:latin typeface="+mn-ea"/>
                  <a:ea typeface="+mn-ea"/>
                </a:rPr>
                <a:t>会发生什么</a:t>
              </a:r>
              <a:r>
                <a:rPr lang="en-US" altLang="zh-CN" dirty="0">
                  <a:solidFill>
                    <a:srgbClr val="000099"/>
                  </a:solidFill>
                  <a:latin typeface="+mn-ea"/>
                  <a:ea typeface="+mn-ea"/>
                </a:rPr>
                <a:t>?</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zh-CN" altLang="en-US" sz="2400" dirty="0">
                <a:latin typeface="+mn-ea"/>
                <a:ea typeface="+mn-ea"/>
              </a:rPr>
              <a:t>对爆发数据非常好</a:t>
            </a:r>
            <a:endParaRPr lang="en-US" altLang="zh-CN" sz="2400" dirty="0">
              <a:latin typeface="+mn-ea"/>
              <a:ea typeface="+mn-ea"/>
            </a:endParaRPr>
          </a:p>
          <a:p>
            <a:pPr marL="682625" lvl="1" indent="-225425"/>
            <a:r>
              <a:rPr lang="zh-CN" altLang="en-US" dirty="0">
                <a:latin typeface="+mn-ea"/>
                <a:ea typeface="+mn-ea"/>
              </a:rPr>
              <a:t>资源共享</a:t>
            </a:r>
            <a:endParaRPr lang="en-US" altLang="zh-CN" dirty="0">
              <a:latin typeface="+mn-ea"/>
              <a:ea typeface="+mn-ea"/>
            </a:endParaRPr>
          </a:p>
          <a:p>
            <a:pPr marL="682625" lvl="1" indent="-225425"/>
            <a:r>
              <a:rPr lang="zh-CN" altLang="en-US" dirty="0">
                <a:latin typeface="+mn-ea"/>
                <a:ea typeface="+mn-ea"/>
              </a:rPr>
              <a:t>简单，无需建立呼叫（</a:t>
            </a:r>
            <a:r>
              <a:rPr lang="en-US" altLang="zh-CN" dirty="0">
                <a:latin typeface="+mn-ea"/>
                <a:ea typeface="+mn-ea"/>
              </a:rPr>
              <a:t>no call setup</a:t>
            </a:r>
            <a:r>
              <a:rPr lang="zh-CN" altLang="en-US" dirty="0">
                <a:latin typeface="+mn-ea"/>
                <a:ea typeface="+mn-ea"/>
              </a:rPr>
              <a:t>）</a:t>
            </a:r>
            <a:endParaRPr lang="en-US" altLang="zh-CN" sz="20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可能导致极度拥塞</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分组延迟与丢包</a:t>
            </a:r>
            <a:endParaRPr lang="en-US" altLang="zh-CN" sz="2400" dirty="0">
              <a:latin typeface="+mn-ea"/>
              <a:ea typeface="+mn-ea"/>
            </a:endParaRPr>
          </a:p>
          <a:p>
            <a:pPr marL="682625" lvl="1" indent="-225425"/>
            <a:r>
              <a:rPr lang="zh-CN" altLang="en-US" dirty="0">
                <a:latin typeface="+mn-ea"/>
                <a:ea typeface="+mn-ea"/>
              </a:rPr>
              <a:t>需要通过协议进行拥塞控制来保证可靠地数据传输</a:t>
            </a:r>
            <a:endParaRPr lang="en-US" altLang="zh-CN" sz="2000" dirty="0">
              <a:latin typeface="+mn-ea"/>
              <a:ea typeface="+mn-ea"/>
            </a:endParaRPr>
          </a:p>
          <a:p>
            <a:pPr>
              <a:buFont typeface="Wingdings" panose="05000000000000000000" pitchFamily="2" charset="2"/>
              <a:buChar char="n"/>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如何提供类似电路的效果</a:t>
            </a:r>
            <a:r>
              <a:rPr lang="en-US" altLang="zh-CN" sz="2400" dirty="0">
                <a:solidFill>
                  <a:srgbClr val="CC0000"/>
                </a:solidFill>
                <a:latin typeface="+mn-ea"/>
                <a:ea typeface="+mn-ea"/>
              </a:rPr>
              <a:t>?</a:t>
            </a:r>
          </a:p>
          <a:p>
            <a:pPr marL="682625" lvl="1" indent="-225425"/>
            <a:r>
              <a:rPr lang="zh-CN" altLang="en-US" dirty="0">
                <a:latin typeface="+mn-ea"/>
                <a:ea typeface="+mn-ea"/>
              </a:rPr>
              <a:t>语音</a:t>
            </a:r>
            <a:r>
              <a:rPr lang="en-US" altLang="zh-CN" dirty="0">
                <a:latin typeface="+mn-ea"/>
                <a:ea typeface="+mn-ea"/>
              </a:rPr>
              <a:t>/</a:t>
            </a:r>
            <a:r>
              <a:rPr lang="zh-CN" altLang="en-US" dirty="0">
                <a:latin typeface="+mn-ea"/>
                <a:ea typeface="+mn-ea"/>
              </a:rPr>
              <a:t>视频应用的带宽保证</a:t>
            </a:r>
            <a:endParaRPr lang="en-US" altLang="zh-CN" dirty="0">
              <a:latin typeface="+mn-ea"/>
              <a:ea typeface="+mn-ea"/>
            </a:endParaRPr>
          </a:p>
          <a:p>
            <a:pPr marL="682625" lvl="1" indent="-225425"/>
            <a:r>
              <a:rPr lang="zh-CN" altLang="en-US" dirty="0">
                <a:latin typeface="+mn-ea"/>
                <a:ea typeface="+mn-ea"/>
              </a:rPr>
              <a:t>依然未解决</a:t>
            </a:r>
            <a:r>
              <a:rPr lang="en-US" altLang="zh-CN" dirty="0">
                <a:latin typeface="+mn-ea"/>
                <a:ea typeface="+mn-ea"/>
              </a:rPr>
              <a:t>(</a:t>
            </a:r>
            <a:r>
              <a:rPr lang="zh-CN" altLang="en-US" dirty="0">
                <a:latin typeface="+mn-ea"/>
                <a:ea typeface="+mn-ea"/>
              </a:rPr>
              <a:t>见第</a:t>
            </a:r>
            <a:r>
              <a:rPr lang="en-US" altLang="zh-CN" dirty="0">
                <a:latin typeface="+mn-ea"/>
                <a:ea typeface="+mn-ea"/>
              </a:rPr>
              <a:t>7</a:t>
            </a:r>
            <a:r>
              <a:rPr lang="zh-CN" altLang="en-US" dirty="0">
                <a:latin typeface="+mn-ea"/>
                <a:ea typeface="+mn-ea"/>
              </a:rPr>
              <a:t>章</a:t>
            </a:r>
            <a:r>
              <a:rPr lang="en-US" altLang="zh-CN" dirty="0">
                <a:latin typeface="+mn-ea"/>
                <a:ea typeface="+mn-ea"/>
              </a:rPr>
              <a:t>)</a:t>
            </a:r>
            <a:endParaRPr lang="en-US" altLang="zh-CN" sz="2000" dirty="0">
              <a:latin typeface="+mn-ea"/>
              <a:ea typeface="+mn-ea"/>
            </a:endParaRPr>
          </a:p>
        </p:txBody>
      </p:sp>
      <p:sp>
        <p:nvSpPr>
          <p:cNvPr id="70659" name="Rectangle 4"/>
          <p:cNvSpPr>
            <a:spLocks noGrp="1" noChangeArrowheads="1"/>
          </p:cNvSpPr>
          <p:nvPr>
            <p:ph type="body" sz="half" idx="4294967295"/>
          </p:nvPr>
        </p:nvSpPr>
        <p:spPr>
          <a:xfrm>
            <a:off x="1924050" y="1111250"/>
            <a:ext cx="7620000" cy="609600"/>
          </a:xfrm>
        </p:spPr>
        <p:txBody>
          <a:bodyPr>
            <a:normAutofit/>
          </a:bodyPr>
          <a:lstStyle/>
          <a:p>
            <a:pPr eaLnBrk="1" hangingPunct="1">
              <a:buFont typeface="Wingdings" panose="05000000000000000000" pitchFamily="2" charset="2"/>
              <a:buNone/>
            </a:pPr>
            <a:r>
              <a:rPr lang="zh-CN" altLang="en-US" dirty="0">
                <a:solidFill>
                  <a:srgbClr val="CC0000"/>
                </a:solidFill>
                <a:latin typeface="+mn-ea"/>
                <a:ea typeface="+mn-ea"/>
              </a:rPr>
              <a:t>分组交换真的盖了帽吗</a:t>
            </a:r>
            <a:r>
              <a:rPr lang="en-US" altLang="zh-CN" dirty="0">
                <a:solidFill>
                  <a:srgbClr val="CC0000"/>
                </a:solidFill>
                <a:latin typeface="+mn-ea"/>
                <a:ea typeface="+mn-ea"/>
              </a:rPr>
              <a:t>?(</a:t>
            </a:r>
            <a:r>
              <a:rPr lang="en-US" altLang="ja-JP" dirty="0">
                <a:solidFill>
                  <a:srgbClr val="CC0000"/>
                </a:solidFill>
                <a:latin typeface="+mn-ea"/>
                <a:ea typeface="+mn-ea"/>
              </a:rPr>
              <a:t>slam dunk winner)</a:t>
            </a:r>
            <a:endParaRPr lang="en-US" altLang="zh-CN" dirty="0">
              <a:solidFill>
                <a:srgbClr val="CC0000"/>
              </a:solidFill>
              <a:latin typeface="+mn-ea"/>
              <a:ea typeface="+mn-ea"/>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a:t>
            </a:r>
            <a:r>
              <a:rPr lang="zh-CN" altLang="en-US" dirty="0">
                <a:solidFill>
                  <a:schemeClr val="bg1"/>
                </a:solidFill>
                <a:latin typeface="Comic Sans MS" panose="030F0702030302020204" pitchFamily="66" charset="0"/>
              </a:rPr>
              <a:t>电路交换</a:t>
            </a:r>
            <a:r>
              <a:rPr lang="en-US" altLang="zh-CN" dirty="0">
                <a:solidFill>
                  <a:schemeClr val="bg1"/>
                </a:solidFill>
                <a:latin typeface="Comic Sans MS" panose="030F0702030302020204" pitchFamily="66" charset="0"/>
              </a:rPr>
              <a:t>) versus on-demand allocation (</a:t>
            </a:r>
            <a:r>
              <a:rPr lang="zh-CN" altLang="en-US" dirty="0">
                <a:solidFill>
                  <a:schemeClr val="bg1"/>
                </a:solidFill>
                <a:latin typeface="Comic Sans MS" panose="030F0702030302020204" pitchFamily="66" charset="0"/>
              </a:rPr>
              <a:t>分组交换</a:t>
            </a:r>
            <a:r>
              <a:rPr lang="en-US" altLang="zh-CN" dirty="0">
                <a:solidFill>
                  <a:schemeClr val="bg1"/>
                </a:solidFill>
                <a:latin typeface="Comic Sans MS" panose="030F0702030302020204" pitchFamily="66" charset="0"/>
              </a:rPr>
              <a:t>)?</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5038651" cy="20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777430" y="177800"/>
            <a:ext cx="50386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分组交换</a:t>
            </a:r>
            <a:r>
              <a:rPr lang="en-US" altLang="zh-CN" sz="3600" dirty="0">
                <a:solidFill>
                  <a:srgbClr val="000099"/>
                </a:solidFill>
                <a:latin typeface="+mj-ea"/>
                <a:ea typeface="+mj-ea"/>
              </a:rPr>
              <a:t> </a:t>
            </a:r>
            <a:r>
              <a:rPr lang="zh-CN" altLang="en-US" sz="3600" dirty="0">
                <a:solidFill>
                  <a:srgbClr val="000099"/>
                </a:solidFill>
                <a:latin typeface="+mj-ea"/>
                <a:ea typeface="+mj-ea"/>
              </a:rPr>
              <a:t>对比</a:t>
            </a:r>
            <a:r>
              <a:rPr lang="en-US" altLang="zh-CN" sz="3600" dirty="0">
                <a:solidFill>
                  <a:srgbClr val="000099"/>
                </a:solidFill>
                <a:latin typeface="+mj-ea"/>
                <a:ea typeface="+mj-ea"/>
              </a:rPr>
              <a:t> </a:t>
            </a:r>
            <a:r>
              <a:rPr lang="zh-CN" altLang="en-US" sz="3600" dirty="0">
                <a:solidFill>
                  <a:srgbClr val="000099"/>
                </a:solidFill>
                <a:latin typeface="+mj-ea"/>
                <a:ea typeface="+mj-ea"/>
              </a:rPr>
              <a:t>电路交换</a:t>
            </a:r>
            <a:endParaRPr lang="en-US" altLang="zh-CN" sz="4400" dirty="0">
              <a:solidFill>
                <a:srgbClr val="000099"/>
              </a:solidFill>
              <a:latin typeface="+mj-ea"/>
              <a:ea typeface="+mj-ea"/>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端系统通过接入</a:t>
            </a:r>
            <a:r>
              <a:rPr lang="en-US" altLang="zh-CN" sz="2800" dirty="0">
                <a:solidFill>
                  <a:srgbClr val="000099"/>
                </a:solidFill>
                <a:latin typeface="+mn-ea"/>
                <a:ea typeface="+mn-ea"/>
              </a:rPr>
              <a:t>ISP(</a:t>
            </a:r>
            <a:r>
              <a:rPr lang="zh-CN" altLang="en-US" sz="2800" dirty="0">
                <a:solidFill>
                  <a:srgbClr val="C00000"/>
                </a:solidFill>
                <a:latin typeface="+mn-ea"/>
                <a:ea typeface="+mn-ea"/>
              </a:rPr>
              <a:t>接入</a:t>
            </a:r>
            <a:r>
              <a:rPr lang="en-US" altLang="zh-CN" sz="2800" dirty="0">
                <a:solidFill>
                  <a:srgbClr val="C00000"/>
                </a:solidFill>
                <a:latin typeface="+mn-ea"/>
                <a:ea typeface="+mn-ea"/>
              </a:rPr>
              <a:t> ISP</a:t>
            </a:r>
            <a:r>
              <a:rPr lang="en-US" altLang="zh-CN" sz="2800" dirty="0">
                <a:solidFill>
                  <a:srgbClr val="000099"/>
                </a:solidFill>
                <a:latin typeface="+mn-ea"/>
                <a:ea typeface="+mn-ea"/>
              </a:rPr>
              <a:t>)</a:t>
            </a:r>
            <a:r>
              <a:rPr lang="zh-CN" altLang="en-US" sz="2800" dirty="0">
                <a:solidFill>
                  <a:srgbClr val="000099"/>
                </a:solidFill>
                <a:latin typeface="+mn-ea"/>
                <a:ea typeface="+mn-ea"/>
              </a:rPr>
              <a:t>连接到互联网</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住宅、公司或大学</a:t>
            </a:r>
            <a:r>
              <a:rPr lang="en-US" altLang="zh-CN" dirty="0">
                <a:solidFill>
                  <a:srgbClr val="000099"/>
                </a:solidFill>
                <a:latin typeface="+mn-ea"/>
                <a:ea typeface="+mn-ea"/>
              </a:rPr>
              <a:t>ISP</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接入</a:t>
            </a:r>
            <a:r>
              <a:rPr lang="en-US" altLang="zh-CN" sz="2800" dirty="0">
                <a:solidFill>
                  <a:srgbClr val="000099"/>
                </a:solidFill>
                <a:latin typeface="+mn-ea"/>
                <a:ea typeface="+mn-ea"/>
              </a:rPr>
              <a:t>ISP </a:t>
            </a:r>
            <a:r>
              <a:rPr lang="zh-CN" altLang="en-US" sz="2800" dirty="0">
                <a:solidFill>
                  <a:srgbClr val="000099"/>
                </a:solidFill>
                <a:latin typeface="+mn-ea"/>
                <a:ea typeface="+mn-ea"/>
              </a:rPr>
              <a:t>必须互相连接</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以便任何两个主机能够相互之间发送分组</a:t>
            </a:r>
            <a:endParaRPr lang="en-US" altLang="zh-CN" dirty="0">
              <a:solidFill>
                <a:srgbClr val="000099"/>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形成的网络的网络非常复杂</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演化由</a:t>
            </a:r>
            <a:r>
              <a:rPr lang="zh-CN" altLang="en-US" dirty="0">
                <a:solidFill>
                  <a:srgbClr val="FF0000"/>
                </a:solidFill>
                <a:latin typeface="+mn-ea"/>
                <a:ea typeface="+mn-ea"/>
              </a:rPr>
              <a:t>经济</a:t>
            </a:r>
            <a:r>
              <a:rPr lang="zh-CN" altLang="en-US" dirty="0">
                <a:solidFill>
                  <a:srgbClr val="000099"/>
                </a:solidFill>
                <a:latin typeface="+mn-ea"/>
                <a:ea typeface="+mn-ea"/>
              </a:rPr>
              <a:t>及</a:t>
            </a:r>
            <a:r>
              <a:rPr lang="zh-CN" altLang="en-US" dirty="0">
                <a:solidFill>
                  <a:srgbClr val="FF0000"/>
                </a:solidFill>
                <a:latin typeface="+mn-ea"/>
                <a:ea typeface="+mn-ea"/>
              </a:rPr>
              <a:t>国家政策</a:t>
            </a:r>
            <a:r>
              <a:rPr lang="zh-CN" altLang="en-US" dirty="0">
                <a:solidFill>
                  <a:srgbClr val="000099"/>
                </a:solidFill>
                <a:latin typeface="+mn-ea"/>
                <a:ea typeface="+mn-ea"/>
              </a:rPr>
              <a:t>所驱动</a:t>
            </a:r>
            <a:endParaRPr lang="en-US" altLang="zh-CN" dirty="0">
              <a:solidFill>
                <a:srgbClr val="C00000"/>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下面我们分步描述当前的互联网结构</a:t>
            </a:r>
            <a:endParaRPr lang="en-US" altLang="zh-CN" sz="2800" dirty="0">
              <a:solidFill>
                <a:srgbClr val="000099"/>
              </a:solidFill>
              <a:latin typeface="+mn-ea"/>
              <a:ea typeface="+mn-ea"/>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E366AA26-A390-4242-8784-167A00D5532C}"/>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9" name="Picture 76" descr="underline_base">
            <a:extLst>
              <a:ext uri="{FF2B5EF4-FFF2-40B4-BE49-F238E27FC236}">
                <a16:creationId xmlns:a16="http://schemas.microsoft.com/office/drawing/2014/main" id="{1E6D8F66-824E-45F2-AA32-ECED5AAB2E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zh-CN" altLang="en-US" sz="2400" dirty="0">
                <a:latin typeface="+mn-ea"/>
                <a:ea typeface="+mn-ea"/>
              </a:rPr>
              <a:t>给定数百万的接入</a:t>
            </a:r>
            <a:r>
              <a:rPr lang="en-US" altLang="zh-CN" sz="2400" dirty="0">
                <a:latin typeface="+mn-ea"/>
                <a:ea typeface="+mn-ea"/>
              </a:rPr>
              <a:t> ISP, </a:t>
            </a:r>
            <a:r>
              <a:rPr lang="zh-CN" altLang="en-US" sz="2400" dirty="0">
                <a:latin typeface="+mn-ea"/>
                <a:ea typeface="+mn-ea"/>
              </a:rPr>
              <a:t>怎样将它们连接到一起</a:t>
            </a:r>
            <a:r>
              <a:rPr lang="en-US" altLang="zh-CN" sz="2400" dirty="0">
                <a:latin typeface="+mn-ea"/>
                <a:ea typeface="+mn-ea"/>
              </a:rPr>
              <a:t>?</a:t>
            </a:r>
          </a:p>
        </p:txBody>
      </p:sp>
      <p:grpSp>
        <p:nvGrpSpPr>
          <p:cNvPr id="74756" name="Group 5"/>
          <p:cNvGrpSpPr>
            <a:grpSpLocks/>
          </p:cNvGrpSpPr>
          <p:nvPr/>
        </p:nvGrpSpPr>
        <p:grpSpPr bwMode="auto">
          <a:xfrm>
            <a:off x="1974885" y="1849418"/>
            <a:ext cx="8386088" cy="4559340"/>
            <a:chOff x="154925" y="1905661"/>
            <a:chExt cx="8384959" cy="4559691"/>
          </a:xfrm>
        </p:grpSpPr>
        <p:grpSp>
          <p:nvGrpSpPr>
            <p:cNvPr id="74759" name="Group 2"/>
            <p:cNvGrpSpPr>
              <a:grpSpLocks/>
            </p:cNvGrpSpPr>
            <p:nvPr/>
          </p:nvGrpSpPr>
          <p:grpSpPr bwMode="auto">
            <a:xfrm>
              <a:off x="1529396" y="2297655"/>
              <a:ext cx="596988" cy="418253"/>
              <a:chOff x="3053396" y="4304255"/>
              <a:chExt cx="596988"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2"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0" name="Group 131"/>
            <p:cNvGrpSpPr>
              <a:grpSpLocks/>
            </p:cNvGrpSpPr>
            <p:nvPr/>
          </p:nvGrpSpPr>
          <p:grpSpPr bwMode="auto">
            <a:xfrm>
              <a:off x="373696" y="3097755"/>
              <a:ext cx="596988" cy="418253"/>
              <a:chOff x="3053396" y="4304255"/>
              <a:chExt cx="596988"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0"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1" name="Group 135"/>
            <p:cNvGrpSpPr>
              <a:grpSpLocks/>
            </p:cNvGrpSpPr>
            <p:nvPr/>
          </p:nvGrpSpPr>
          <p:grpSpPr bwMode="auto">
            <a:xfrm>
              <a:off x="6037896" y="2551655"/>
              <a:ext cx="596988" cy="418253"/>
              <a:chOff x="3053396" y="4304255"/>
              <a:chExt cx="596988"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8"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2" name="Group 138"/>
            <p:cNvGrpSpPr>
              <a:grpSpLocks/>
            </p:cNvGrpSpPr>
            <p:nvPr/>
          </p:nvGrpSpPr>
          <p:grpSpPr bwMode="auto">
            <a:xfrm>
              <a:off x="945196" y="5409155"/>
              <a:ext cx="596988" cy="418253"/>
              <a:chOff x="3053396" y="4304255"/>
              <a:chExt cx="596988"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6"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3" name="Group 141"/>
            <p:cNvGrpSpPr>
              <a:grpSpLocks/>
            </p:cNvGrpSpPr>
            <p:nvPr/>
          </p:nvGrpSpPr>
          <p:grpSpPr bwMode="auto">
            <a:xfrm>
              <a:off x="526096" y="4786855"/>
              <a:ext cx="596988" cy="418253"/>
              <a:chOff x="3053396" y="4304255"/>
              <a:chExt cx="596988"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4"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4" name="Group 144"/>
            <p:cNvGrpSpPr>
              <a:grpSpLocks/>
            </p:cNvGrpSpPr>
            <p:nvPr/>
          </p:nvGrpSpPr>
          <p:grpSpPr bwMode="auto">
            <a:xfrm>
              <a:off x="297496" y="4126455"/>
              <a:ext cx="596988" cy="418253"/>
              <a:chOff x="3053396" y="4304255"/>
              <a:chExt cx="596988"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2"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5" name="Group 147"/>
            <p:cNvGrpSpPr>
              <a:grpSpLocks/>
            </p:cNvGrpSpPr>
            <p:nvPr/>
          </p:nvGrpSpPr>
          <p:grpSpPr bwMode="auto">
            <a:xfrm>
              <a:off x="6787196" y="2983455"/>
              <a:ext cx="596988" cy="418253"/>
              <a:chOff x="3053396" y="4304255"/>
              <a:chExt cx="596988"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0"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6" name="Group 150"/>
            <p:cNvGrpSpPr>
              <a:grpSpLocks/>
            </p:cNvGrpSpPr>
            <p:nvPr/>
          </p:nvGrpSpPr>
          <p:grpSpPr bwMode="auto">
            <a:xfrm>
              <a:off x="3129596" y="2056355"/>
              <a:ext cx="596988" cy="418253"/>
              <a:chOff x="3053396" y="4304255"/>
              <a:chExt cx="596988"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8"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7" name="Group 153"/>
            <p:cNvGrpSpPr>
              <a:grpSpLocks/>
            </p:cNvGrpSpPr>
            <p:nvPr/>
          </p:nvGrpSpPr>
          <p:grpSpPr bwMode="auto">
            <a:xfrm>
              <a:off x="754696" y="2704055"/>
              <a:ext cx="596988" cy="418253"/>
              <a:chOff x="3053396" y="4304255"/>
              <a:chExt cx="596988"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6"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8" name="Group 156"/>
            <p:cNvGrpSpPr>
              <a:grpSpLocks/>
            </p:cNvGrpSpPr>
            <p:nvPr/>
          </p:nvGrpSpPr>
          <p:grpSpPr bwMode="auto">
            <a:xfrm>
              <a:off x="4043996" y="2030955"/>
              <a:ext cx="596988" cy="418253"/>
              <a:chOff x="3053396" y="4304255"/>
              <a:chExt cx="596988"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4"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9" name="Group 160"/>
            <p:cNvGrpSpPr>
              <a:grpSpLocks/>
            </p:cNvGrpSpPr>
            <p:nvPr/>
          </p:nvGrpSpPr>
          <p:grpSpPr bwMode="auto">
            <a:xfrm>
              <a:off x="7104696" y="5663155"/>
              <a:ext cx="596988" cy="418253"/>
              <a:chOff x="3053396" y="4304255"/>
              <a:chExt cx="596988"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2"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0" name="Group 163"/>
            <p:cNvGrpSpPr>
              <a:grpSpLocks/>
            </p:cNvGrpSpPr>
            <p:nvPr/>
          </p:nvGrpSpPr>
          <p:grpSpPr bwMode="auto">
            <a:xfrm>
              <a:off x="7942896" y="5015455"/>
              <a:ext cx="596988" cy="418253"/>
              <a:chOff x="3053396" y="4304255"/>
              <a:chExt cx="596988"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0"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1" name="Group 166"/>
            <p:cNvGrpSpPr>
              <a:grpSpLocks/>
            </p:cNvGrpSpPr>
            <p:nvPr/>
          </p:nvGrpSpPr>
          <p:grpSpPr bwMode="auto">
            <a:xfrm>
              <a:off x="7714296" y="4101055"/>
              <a:ext cx="596988" cy="418253"/>
              <a:chOff x="3053396" y="4304255"/>
              <a:chExt cx="596988"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8"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2" name="Group 169"/>
            <p:cNvGrpSpPr>
              <a:grpSpLocks/>
            </p:cNvGrpSpPr>
            <p:nvPr/>
          </p:nvGrpSpPr>
          <p:grpSpPr bwMode="auto">
            <a:xfrm>
              <a:off x="4869496" y="5904455"/>
              <a:ext cx="596988" cy="418253"/>
              <a:chOff x="3053396" y="4304255"/>
              <a:chExt cx="596988"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6"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3" name="Group 172"/>
            <p:cNvGrpSpPr>
              <a:grpSpLocks/>
            </p:cNvGrpSpPr>
            <p:nvPr/>
          </p:nvGrpSpPr>
          <p:grpSpPr bwMode="auto">
            <a:xfrm>
              <a:off x="3955096" y="6044155"/>
              <a:ext cx="596988" cy="418253"/>
              <a:chOff x="3053396" y="4304255"/>
              <a:chExt cx="596988"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4"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4" name="Group 175"/>
            <p:cNvGrpSpPr>
              <a:grpSpLocks/>
            </p:cNvGrpSpPr>
            <p:nvPr/>
          </p:nvGrpSpPr>
          <p:grpSpPr bwMode="auto">
            <a:xfrm>
              <a:off x="2735896" y="5891755"/>
              <a:ext cx="596988" cy="418253"/>
              <a:chOff x="3053396" y="4304255"/>
              <a:chExt cx="596988"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2"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4775"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6"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7"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8"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9"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80"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63" name="Rectangle 2">
            <a:extLst>
              <a:ext uri="{FF2B5EF4-FFF2-40B4-BE49-F238E27FC236}">
                <a16:creationId xmlns:a16="http://schemas.microsoft.com/office/drawing/2014/main" id="{EC83BAAB-353B-4573-BE1B-1C3DE1009A80}"/>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64" name="Picture 76" descr="underline_base">
            <a:extLst>
              <a:ext uri="{FF2B5EF4-FFF2-40B4-BE49-F238E27FC236}">
                <a16:creationId xmlns:a16="http://schemas.microsoft.com/office/drawing/2014/main" id="{595B2C59-66DD-4B24-A701-A9E33615E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2" name="Rectangle 3"/>
          <p:cNvSpPr>
            <a:spLocks noGrp="1" noChangeArrowheads="1"/>
          </p:cNvSpPr>
          <p:nvPr>
            <p:ph type="body" sz="half" idx="4294967295"/>
          </p:nvPr>
        </p:nvSpPr>
        <p:spPr>
          <a:xfrm>
            <a:off x="1993401" y="1016191"/>
            <a:ext cx="8204200" cy="673100"/>
          </a:xfrm>
        </p:spPr>
        <p:txBody>
          <a:bodyPr>
            <a:normAutofit/>
          </a:bodyPr>
          <a:lstStyle/>
          <a:p>
            <a:pPr marL="0" indent="0">
              <a:buSzPct val="75000"/>
              <a:buNone/>
            </a:pPr>
            <a:r>
              <a:rPr lang="zh-CN" altLang="en-US" sz="2400" dirty="0">
                <a:solidFill>
                  <a:srgbClr val="CC0000"/>
                </a:solidFill>
                <a:latin typeface="+mn-ea"/>
                <a:ea typeface="+mn-ea"/>
              </a:rPr>
              <a:t>选项</a:t>
            </a:r>
            <a:r>
              <a:rPr lang="en-US" altLang="zh-CN" sz="2400" dirty="0">
                <a:solidFill>
                  <a:srgbClr val="CC0000"/>
                </a:solidFill>
                <a:latin typeface="+mn-ea"/>
                <a:ea typeface="+mn-ea"/>
              </a:rPr>
              <a:t>: </a:t>
            </a:r>
            <a:r>
              <a:rPr lang="zh-CN" altLang="en-US" sz="2400" dirty="0">
                <a:latin typeface="+mn-ea"/>
                <a:ea typeface="+mn-ea"/>
              </a:rPr>
              <a:t>连接每一个接入</a:t>
            </a:r>
            <a:r>
              <a:rPr lang="en-US" altLang="zh-CN" sz="2400" dirty="0">
                <a:latin typeface="+mn-ea"/>
                <a:ea typeface="+mn-ea"/>
              </a:rPr>
              <a:t> ISP </a:t>
            </a:r>
            <a:r>
              <a:rPr lang="zh-CN" altLang="en-US" sz="2400" dirty="0">
                <a:latin typeface="+mn-ea"/>
                <a:ea typeface="+mn-ea"/>
              </a:rPr>
              <a:t>到所有其它接入</a:t>
            </a:r>
            <a:r>
              <a:rPr lang="en-US" altLang="zh-CN" sz="2400" dirty="0">
                <a:latin typeface="+mn-ea"/>
                <a:ea typeface="+mn-ea"/>
              </a:rPr>
              <a:t> ISP? </a:t>
            </a:r>
          </a:p>
          <a:p>
            <a:pPr marL="0" indent="0">
              <a:buSzPct val="75000"/>
              <a:buNone/>
            </a:pPr>
            <a:endParaRPr lang="en-US" altLang="zh-CN" sz="2400" dirty="0">
              <a:latin typeface="+mn-ea"/>
              <a:ea typeface="+mn-ea"/>
            </a:endParaRPr>
          </a:p>
        </p:txBody>
      </p:sp>
      <p:grpSp>
        <p:nvGrpSpPr>
          <p:cNvPr id="76804" name="Group 141"/>
          <p:cNvGrpSpPr>
            <a:grpSpLocks/>
          </p:cNvGrpSpPr>
          <p:nvPr/>
        </p:nvGrpSpPr>
        <p:grpSpPr bwMode="auto">
          <a:xfrm>
            <a:off x="2346324" y="4730751"/>
            <a:ext cx="596323" cy="417513"/>
            <a:chOff x="3053396" y="4304255"/>
            <a:chExt cx="596988"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3"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05" name="Group 144"/>
          <p:cNvGrpSpPr>
            <a:grpSpLocks/>
          </p:cNvGrpSpPr>
          <p:nvPr/>
        </p:nvGrpSpPr>
        <p:grpSpPr bwMode="auto">
          <a:xfrm>
            <a:off x="2117724" y="4070351"/>
            <a:ext cx="596323" cy="417513"/>
            <a:chOff x="3053396" y="4304255"/>
            <a:chExt cx="596988"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1"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06"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7"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8"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19" name="Group 25"/>
          <p:cNvGrpSpPr>
            <a:grpSpLocks/>
          </p:cNvGrpSpPr>
          <p:nvPr/>
        </p:nvGrpSpPr>
        <p:grpSpPr bwMode="auto">
          <a:xfrm>
            <a:off x="2432039" y="2281239"/>
            <a:ext cx="7361249" cy="3766575"/>
            <a:chOff x="888114" y="2295063"/>
            <a:chExt cx="7361782"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76701" y="4114457"/>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6" name="TextBox 218"/>
            <p:cNvSpPr txBox="1">
              <a:spLocks noChangeArrowheads="1"/>
            </p:cNvSpPr>
            <p:nvPr/>
          </p:nvSpPr>
          <p:spPr bwMode="auto">
            <a:xfrm rot="7515077">
              <a:off x="4528279" y="5728751"/>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7" name="TextBox 219"/>
            <p:cNvSpPr txBox="1">
              <a:spLocks noChangeArrowheads="1"/>
            </p:cNvSpPr>
            <p:nvPr/>
          </p:nvSpPr>
          <p:spPr bwMode="auto">
            <a:xfrm rot="3940343">
              <a:off x="6421153" y="3846195"/>
              <a:ext cx="434845"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8" name="TextBox 220"/>
            <p:cNvSpPr txBox="1">
              <a:spLocks noChangeArrowheads="1"/>
            </p:cNvSpPr>
            <p:nvPr/>
          </p:nvSpPr>
          <p:spPr bwMode="auto">
            <a:xfrm rot="2048420">
              <a:off x="4511831" y="2684626"/>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9" name="TextBox 221"/>
            <p:cNvSpPr txBox="1">
              <a:spLocks noChangeArrowheads="1"/>
            </p:cNvSpPr>
            <p:nvPr/>
          </p:nvSpPr>
          <p:spPr bwMode="auto">
            <a:xfrm rot="21283864">
              <a:off x="2218818" y="2687322"/>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latin typeface="+mn-ea"/>
                <a:ea typeface="+mn-ea"/>
              </a:rPr>
              <a:t>直接连接每一个接入</a:t>
            </a:r>
            <a:r>
              <a:rPr lang="en-US" altLang="zh-CN" dirty="0">
                <a:solidFill>
                  <a:srgbClr val="0000FF"/>
                </a:solidFill>
                <a:latin typeface="+mn-ea"/>
                <a:ea typeface="+mn-ea"/>
              </a:rPr>
              <a:t> ISP </a:t>
            </a:r>
          </a:p>
          <a:p>
            <a:pPr algn="ctr"/>
            <a:r>
              <a:rPr lang="zh-CN" altLang="en-US" dirty="0">
                <a:solidFill>
                  <a:srgbClr val="0000FF"/>
                </a:solidFill>
                <a:latin typeface="+mn-ea"/>
                <a:ea typeface="+mn-ea"/>
              </a:rPr>
              <a:t>到其它 </a:t>
            </a:r>
            <a:r>
              <a:rPr lang="en-US" altLang="zh-CN" dirty="0">
                <a:solidFill>
                  <a:srgbClr val="0000FF"/>
                </a:solidFill>
                <a:latin typeface="+mn-ea"/>
                <a:ea typeface="+mn-ea"/>
              </a:rPr>
              <a:t>ISP </a:t>
            </a:r>
            <a:r>
              <a:rPr lang="zh-CN" altLang="en-US" i="1" dirty="0">
                <a:solidFill>
                  <a:schemeClr val="accent2"/>
                </a:solidFill>
                <a:latin typeface="+mn-ea"/>
                <a:ea typeface="+mn-ea"/>
              </a:rPr>
              <a:t>是不可扩展的</a:t>
            </a:r>
            <a:r>
              <a:rPr lang="en-US" altLang="zh-CN" i="1" dirty="0">
                <a:solidFill>
                  <a:srgbClr val="0000FF"/>
                </a:solidFill>
                <a:latin typeface="+mn-ea"/>
                <a:ea typeface="+mn-ea"/>
              </a:rPr>
              <a:t>: </a:t>
            </a:r>
            <a:r>
              <a:rPr lang="en-US" altLang="zh-CN" i="1" dirty="0">
                <a:solidFill>
                  <a:srgbClr val="0000FF"/>
                </a:solidFill>
                <a:latin typeface="Times New Roman" panose="02020603050405020304" pitchFamily="18" charset="0"/>
                <a:ea typeface="+mn-ea"/>
                <a:cs typeface="Times New Roman" panose="02020603050405020304" pitchFamily="18" charset="0"/>
              </a:rPr>
              <a:t>O(N</a:t>
            </a:r>
            <a:r>
              <a:rPr lang="en-US" altLang="zh-CN" i="1" baseline="30000" dirty="0">
                <a:solidFill>
                  <a:srgbClr val="0000FF"/>
                </a:solidFill>
                <a:latin typeface="Times New Roman" panose="02020603050405020304" pitchFamily="18" charset="0"/>
                <a:ea typeface="+mn-ea"/>
                <a:cs typeface="Times New Roman" panose="02020603050405020304" pitchFamily="18" charset="0"/>
              </a:rPr>
              <a:t>2</a:t>
            </a:r>
            <a:r>
              <a:rPr lang="en-US" altLang="zh-CN" i="1" dirty="0">
                <a:solidFill>
                  <a:srgbClr val="0000FF"/>
                </a:solidFill>
                <a:latin typeface="Times New Roman" panose="02020603050405020304" pitchFamily="18" charset="0"/>
                <a:ea typeface="+mn-ea"/>
                <a:cs typeface="Times New Roman" panose="02020603050405020304" pitchFamily="18" charset="0"/>
              </a:rPr>
              <a:t>) </a:t>
            </a:r>
            <a:r>
              <a:rPr lang="zh-CN" altLang="en-US" dirty="0">
                <a:solidFill>
                  <a:srgbClr val="0000FF"/>
                </a:solidFill>
                <a:latin typeface="+mn-ea"/>
                <a:ea typeface="+mn-ea"/>
              </a:rPr>
              <a:t>个连接</a:t>
            </a:r>
            <a:r>
              <a:rPr lang="en-US" altLang="zh-CN" dirty="0">
                <a:solidFill>
                  <a:srgbClr val="0000FF"/>
                </a:solidFill>
                <a:latin typeface="+mn-ea"/>
                <a:ea typeface="+mn-ea"/>
              </a:rPr>
              <a:t>.</a:t>
            </a:r>
          </a:p>
        </p:txBody>
      </p:sp>
      <p:grpSp>
        <p:nvGrpSpPr>
          <p:cNvPr id="76815" name="Group 2"/>
          <p:cNvGrpSpPr>
            <a:grpSpLocks/>
          </p:cNvGrpSpPr>
          <p:nvPr/>
        </p:nvGrpSpPr>
        <p:grpSpPr bwMode="auto">
          <a:xfrm>
            <a:off x="3349624" y="2241551"/>
            <a:ext cx="596323" cy="417513"/>
            <a:chOff x="3053396" y="4304255"/>
            <a:chExt cx="596988"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6" name="Group 131"/>
          <p:cNvGrpSpPr>
            <a:grpSpLocks/>
          </p:cNvGrpSpPr>
          <p:nvPr/>
        </p:nvGrpSpPr>
        <p:grpSpPr bwMode="auto">
          <a:xfrm>
            <a:off x="2193924" y="3041651"/>
            <a:ext cx="596323" cy="417513"/>
            <a:chOff x="3053396" y="4304255"/>
            <a:chExt cx="596988"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7" name="Group 153"/>
          <p:cNvGrpSpPr>
            <a:grpSpLocks/>
          </p:cNvGrpSpPr>
          <p:nvPr/>
        </p:nvGrpSpPr>
        <p:grpSpPr bwMode="auto">
          <a:xfrm>
            <a:off x="2574924" y="2647951"/>
            <a:ext cx="596323" cy="417513"/>
            <a:chOff x="3053396" y="4304255"/>
            <a:chExt cx="596988"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5"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8" name="Group 138"/>
          <p:cNvGrpSpPr>
            <a:grpSpLocks/>
          </p:cNvGrpSpPr>
          <p:nvPr/>
        </p:nvGrpSpPr>
        <p:grpSpPr bwMode="auto">
          <a:xfrm>
            <a:off x="2765424" y="5353051"/>
            <a:ext cx="596323" cy="417513"/>
            <a:chOff x="3053396" y="4304255"/>
            <a:chExt cx="596988"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9" name="Group 150"/>
          <p:cNvGrpSpPr>
            <a:grpSpLocks/>
          </p:cNvGrpSpPr>
          <p:nvPr/>
        </p:nvGrpSpPr>
        <p:grpSpPr bwMode="auto">
          <a:xfrm>
            <a:off x="4949823" y="2000251"/>
            <a:ext cx="597785" cy="417513"/>
            <a:chOff x="3053396" y="4304255"/>
            <a:chExt cx="596988"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1"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0" name="Group 156"/>
          <p:cNvGrpSpPr>
            <a:grpSpLocks/>
          </p:cNvGrpSpPr>
          <p:nvPr/>
        </p:nvGrpSpPr>
        <p:grpSpPr bwMode="auto">
          <a:xfrm>
            <a:off x="5864223" y="1974851"/>
            <a:ext cx="597785" cy="417513"/>
            <a:chOff x="3053396" y="4304255"/>
            <a:chExt cx="596988"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9"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2" name="Group 147"/>
          <p:cNvGrpSpPr>
            <a:grpSpLocks/>
          </p:cNvGrpSpPr>
          <p:nvPr/>
        </p:nvGrpSpPr>
        <p:grpSpPr bwMode="auto">
          <a:xfrm>
            <a:off x="8607423" y="2927351"/>
            <a:ext cx="597785" cy="417513"/>
            <a:chOff x="3053396" y="4304255"/>
            <a:chExt cx="596988"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3" name="Group 160"/>
          <p:cNvGrpSpPr>
            <a:grpSpLocks/>
          </p:cNvGrpSpPr>
          <p:nvPr/>
        </p:nvGrpSpPr>
        <p:grpSpPr bwMode="auto">
          <a:xfrm>
            <a:off x="8924923" y="5607051"/>
            <a:ext cx="597785" cy="417513"/>
            <a:chOff x="3053396" y="4304255"/>
            <a:chExt cx="596988"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5"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4" name="Group 163"/>
          <p:cNvGrpSpPr>
            <a:grpSpLocks/>
          </p:cNvGrpSpPr>
          <p:nvPr/>
        </p:nvGrpSpPr>
        <p:grpSpPr bwMode="auto">
          <a:xfrm>
            <a:off x="9763123" y="4959351"/>
            <a:ext cx="597785" cy="417513"/>
            <a:chOff x="3053396" y="4304255"/>
            <a:chExt cx="596988"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3"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5" name="Group 166"/>
          <p:cNvGrpSpPr>
            <a:grpSpLocks/>
          </p:cNvGrpSpPr>
          <p:nvPr/>
        </p:nvGrpSpPr>
        <p:grpSpPr bwMode="auto">
          <a:xfrm>
            <a:off x="9534523" y="4044951"/>
            <a:ext cx="597785" cy="417513"/>
            <a:chOff x="3053396" y="4304255"/>
            <a:chExt cx="596988"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1"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6"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7" name="Group 135"/>
          <p:cNvGrpSpPr>
            <a:grpSpLocks/>
          </p:cNvGrpSpPr>
          <p:nvPr/>
        </p:nvGrpSpPr>
        <p:grpSpPr bwMode="auto">
          <a:xfrm>
            <a:off x="7858123" y="2495551"/>
            <a:ext cx="597785" cy="417513"/>
            <a:chOff x="3053396" y="4304255"/>
            <a:chExt cx="596988"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9"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8" name="Group 169"/>
          <p:cNvGrpSpPr>
            <a:grpSpLocks/>
          </p:cNvGrpSpPr>
          <p:nvPr/>
        </p:nvGrpSpPr>
        <p:grpSpPr bwMode="auto">
          <a:xfrm>
            <a:off x="6689723" y="5848351"/>
            <a:ext cx="597785" cy="417513"/>
            <a:chOff x="3053396" y="4304255"/>
            <a:chExt cx="596988"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7"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9" name="Group 172"/>
          <p:cNvGrpSpPr>
            <a:grpSpLocks/>
          </p:cNvGrpSpPr>
          <p:nvPr/>
        </p:nvGrpSpPr>
        <p:grpSpPr bwMode="auto">
          <a:xfrm>
            <a:off x="5775323" y="5988051"/>
            <a:ext cx="597785" cy="417513"/>
            <a:chOff x="3053396" y="4304255"/>
            <a:chExt cx="596988"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5"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30" name="Group 175"/>
          <p:cNvGrpSpPr>
            <a:grpSpLocks/>
          </p:cNvGrpSpPr>
          <p:nvPr/>
        </p:nvGrpSpPr>
        <p:grpSpPr bwMode="auto">
          <a:xfrm>
            <a:off x="4556123" y="5835651"/>
            <a:ext cx="597785" cy="417513"/>
            <a:chOff x="3053396" y="4304255"/>
            <a:chExt cx="596988"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3"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3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16" name="Rectangle 2">
            <a:extLst>
              <a:ext uri="{FF2B5EF4-FFF2-40B4-BE49-F238E27FC236}">
                <a16:creationId xmlns:a16="http://schemas.microsoft.com/office/drawing/2014/main" id="{03B933BB-99BC-4429-B741-CF73F8756D22}"/>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17" name="Picture 76" descr="underline_base">
            <a:extLst>
              <a:ext uri="{FF2B5EF4-FFF2-40B4-BE49-F238E27FC236}">
                <a16:creationId xmlns:a16="http://schemas.microsoft.com/office/drawing/2014/main" id="{EDFD89EC-13CD-45D4-B200-48ECF2FC03F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E6F33286-3E94-4092-9841-4BB9FD5C3185}"/>
              </a:ext>
            </a:extLst>
          </p:cNvPr>
          <p:cNvPicPr>
            <a:picLocks noGrp="1" noChangeAspect="1"/>
          </p:cNvPicPr>
          <p:nvPr>
            <p:ph idx="1"/>
          </p:nvPr>
        </p:nvPicPr>
        <p:blipFill>
          <a:blip r:embed="rId3"/>
          <a:stretch>
            <a:fillRect/>
          </a:stretch>
        </p:blipFill>
        <p:spPr>
          <a:xfrm>
            <a:off x="695852" y="1579010"/>
            <a:ext cx="7588410" cy="3794206"/>
          </a:xfrm>
          <a:prstGeom prst="rect">
            <a:avLst/>
          </a:prstGeom>
        </p:spPr>
      </p:pic>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教材及参考</a:t>
            </a:r>
            <a:endParaRPr lang="zh-CN" altLang="en-US" sz="4800" u="none" dirty="0"/>
          </a:p>
        </p:txBody>
      </p:sp>
      <p:pic>
        <p:nvPicPr>
          <p:cNvPr id="6" name="图片 5"/>
          <p:cNvPicPr>
            <a:picLocks noChangeAspect="1"/>
          </p:cNvPicPr>
          <p:nvPr/>
        </p:nvPicPr>
        <p:blipFill>
          <a:blip r:embed="rId4"/>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zh-CN" altLang="en-US" sz="1200" dirty="0">
                <a:solidFill>
                  <a:srgbClr val="000099"/>
                </a:solidFill>
              </a:rPr>
              <a:t>本课程的幻灯片改编自教材作者配套幻灯片</a:t>
            </a: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3221399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grpSp>
        <p:nvGrpSpPr>
          <p:cNvPr id="78851" name="Group 5"/>
          <p:cNvGrpSpPr>
            <a:grpSpLocks/>
          </p:cNvGrpSpPr>
          <p:nvPr/>
        </p:nvGrpSpPr>
        <p:grpSpPr bwMode="auto">
          <a:xfrm>
            <a:off x="1974885" y="1849418"/>
            <a:ext cx="8386088" cy="4559340"/>
            <a:chOff x="154925" y="1905661"/>
            <a:chExt cx="8384959" cy="4559691"/>
          </a:xfrm>
        </p:grpSpPr>
        <p:grpSp>
          <p:nvGrpSpPr>
            <p:cNvPr id="78961" name="Group 2"/>
            <p:cNvGrpSpPr>
              <a:grpSpLocks/>
            </p:cNvGrpSpPr>
            <p:nvPr/>
          </p:nvGrpSpPr>
          <p:grpSpPr bwMode="auto">
            <a:xfrm>
              <a:off x="1529396" y="2297655"/>
              <a:ext cx="596988" cy="418253"/>
              <a:chOff x="3053396" y="4304255"/>
              <a:chExt cx="596988"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4"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2" name="Group 131"/>
            <p:cNvGrpSpPr>
              <a:grpSpLocks/>
            </p:cNvGrpSpPr>
            <p:nvPr/>
          </p:nvGrpSpPr>
          <p:grpSpPr bwMode="auto">
            <a:xfrm>
              <a:off x="373696" y="3097755"/>
              <a:ext cx="596988" cy="418253"/>
              <a:chOff x="3053396" y="4304255"/>
              <a:chExt cx="596988"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2"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3" name="Group 135"/>
            <p:cNvGrpSpPr>
              <a:grpSpLocks/>
            </p:cNvGrpSpPr>
            <p:nvPr/>
          </p:nvGrpSpPr>
          <p:grpSpPr bwMode="auto">
            <a:xfrm>
              <a:off x="6037896" y="2551655"/>
              <a:ext cx="596988" cy="418253"/>
              <a:chOff x="3053396" y="4304255"/>
              <a:chExt cx="596988"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0"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4" name="Group 138"/>
            <p:cNvGrpSpPr>
              <a:grpSpLocks/>
            </p:cNvGrpSpPr>
            <p:nvPr/>
          </p:nvGrpSpPr>
          <p:grpSpPr bwMode="auto">
            <a:xfrm>
              <a:off x="945196" y="5409155"/>
              <a:ext cx="596988" cy="418253"/>
              <a:chOff x="3053396" y="4304255"/>
              <a:chExt cx="596988"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8"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5" name="Group 141"/>
            <p:cNvGrpSpPr>
              <a:grpSpLocks/>
            </p:cNvGrpSpPr>
            <p:nvPr/>
          </p:nvGrpSpPr>
          <p:grpSpPr bwMode="auto">
            <a:xfrm>
              <a:off x="526096" y="4786855"/>
              <a:ext cx="596988" cy="418253"/>
              <a:chOff x="3053396" y="4304255"/>
              <a:chExt cx="596988"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6"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6" name="Group 144"/>
            <p:cNvGrpSpPr>
              <a:grpSpLocks/>
            </p:cNvGrpSpPr>
            <p:nvPr/>
          </p:nvGrpSpPr>
          <p:grpSpPr bwMode="auto">
            <a:xfrm>
              <a:off x="297496" y="4126455"/>
              <a:ext cx="596988" cy="418253"/>
              <a:chOff x="3053396" y="4304255"/>
              <a:chExt cx="596988"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4"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7" name="Group 147"/>
            <p:cNvGrpSpPr>
              <a:grpSpLocks/>
            </p:cNvGrpSpPr>
            <p:nvPr/>
          </p:nvGrpSpPr>
          <p:grpSpPr bwMode="auto">
            <a:xfrm>
              <a:off x="6787196" y="2983455"/>
              <a:ext cx="596988" cy="418253"/>
              <a:chOff x="3053396" y="4304255"/>
              <a:chExt cx="596988"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2"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8" name="Group 150"/>
            <p:cNvGrpSpPr>
              <a:grpSpLocks/>
            </p:cNvGrpSpPr>
            <p:nvPr/>
          </p:nvGrpSpPr>
          <p:grpSpPr bwMode="auto">
            <a:xfrm>
              <a:off x="3129596" y="2056355"/>
              <a:ext cx="596988" cy="418253"/>
              <a:chOff x="3053396" y="4304255"/>
              <a:chExt cx="596988"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0"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9" name="Group 153"/>
            <p:cNvGrpSpPr>
              <a:grpSpLocks/>
            </p:cNvGrpSpPr>
            <p:nvPr/>
          </p:nvGrpSpPr>
          <p:grpSpPr bwMode="auto">
            <a:xfrm>
              <a:off x="754696" y="2704055"/>
              <a:ext cx="596988" cy="418253"/>
              <a:chOff x="3053396" y="4304255"/>
              <a:chExt cx="596988"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8"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0" name="Group 156"/>
            <p:cNvGrpSpPr>
              <a:grpSpLocks/>
            </p:cNvGrpSpPr>
            <p:nvPr/>
          </p:nvGrpSpPr>
          <p:grpSpPr bwMode="auto">
            <a:xfrm>
              <a:off x="4043996" y="2030955"/>
              <a:ext cx="596988" cy="418253"/>
              <a:chOff x="3053396" y="4304255"/>
              <a:chExt cx="596988"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6"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1" name="Group 160"/>
            <p:cNvGrpSpPr>
              <a:grpSpLocks/>
            </p:cNvGrpSpPr>
            <p:nvPr/>
          </p:nvGrpSpPr>
          <p:grpSpPr bwMode="auto">
            <a:xfrm>
              <a:off x="7104696" y="5663155"/>
              <a:ext cx="596988" cy="418253"/>
              <a:chOff x="3053396" y="4304255"/>
              <a:chExt cx="596988"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4"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2" name="Group 163"/>
            <p:cNvGrpSpPr>
              <a:grpSpLocks/>
            </p:cNvGrpSpPr>
            <p:nvPr/>
          </p:nvGrpSpPr>
          <p:grpSpPr bwMode="auto">
            <a:xfrm>
              <a:off x="7942896" y="5015455"/>
              <a:ext cx="596988" cy="418253"/>
              <a:chOff x="3053396" y="4304255"/>
              <a:chExt cx="596988"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2"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3" name="Group 166"/>
            <p:cNvGrpSpPr>
              <a:grpSpLocks/>
            </p:cNvGrpSpPr>
            <p:nvPr/>
          </p:nvGrpSpPr>
          <p:grpSpPr bwMode="auto">
            <a:xfrm>
              <a:off x="7714296" y="4101055"/>
              <a:ext cx="596988" cy="418253"/>
              <a:chOff x="3053396" y="4304255"/>
              <a:chExt cx="596988"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0"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4" name="Group 169"/>
            <p:cNvGrpSpPr>
              <a:grpSpLocks/>
            </p:cNvGrpSpPr>
            <p:nvPr/>
          </p:nvGrpSpPr>
          <p:grpSpPr bwMode="auto">
            <a:xfrm>
              <a:off x="4869496" y="5904455"/>
              <a:ext cx="596988" cy="418253"/>
              <a:chOff x="3053396" y="4304255"/>
              <a:chExt cx="596988"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8"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5" name="Group 172"/>
            <p:cNvGrpSpPr>
              <a:grpSpLocks/>
            </p:cNvGrpSpPr>
            <p:nvPr/>
          </p:nvGrpSpPr>
          <p:grpSpPr bwMode="auto">
            <a:xfrm>
              <a:off x="3955096" y="6044155"/>
              <a:ext cx="596988" cy="418253"/>
              <a:chOff x="3053396" y="4304255"/>
              <a:chExt cx="596988"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6"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6" name="Group 175"/>
            <p:cNvGrpSpPr>
              <a:grpSpLocks/>
            </p:cNvGrpSpPr>
            <p:nvPr/>
          </p:nvGrpSpPr>
          <p:grpSpPr bwMode="auto">
            <a:xfrm>
              <a:off x="2735896" y="5891755"/>
              <a:ext cx="596988" cy="418253"/>
              <a:chOff x="3053396" y="4304255"/>
              <a:chExt cx="596988"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4"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8977"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8"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9"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0"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1"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2"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zh-CN" altLang="en-US" dirty="0">
                <a:solidFill>
                  <a:srgbClr val="CC0000"/>
                </a:solidFill>
                <a:latin typeface="+mn-ea"/>
                <a:ea typeface="+mn-ea"/>
              </a:rPr>
              <a:t>选项</a:t>
            </a:r>
            <a:r>
              <a:rPr lang="en-US" dirty="0">
                <a:solidFill>
                  <a:srgbClr val="CC0000"/>
                </a:solidFill>
                <a:latin typeface="+mn-ea"/>
                <a:ea typeface="+mn-ea"/>
              </a:rPr>
              <a:t>: </a:t>
            </a:r>
            <a:r>
              <a:rPr lang="zh-CN" altLang="en-US" dirty="0">
                <a:solidFill>
                  <a:srgbClr val="000099"/>
                </a:solidFill>
                <a:latin typeface="+mn-ea"/>
                <a:ea typeface="+mn-ea"/>
              </a:rPr>
              <a:t>连接每个接入</a:t>
            </a:r>
            <a:r>
              <a:rPr lang="en-US" dirty="0">
                <a:solidFill>
                  <a:srgbClr val="000099"/>
                </a:solidFill>
                <a:latin typeface="+mn-ea"/>
                <a:ea typeface="+mn-ea"/>
              </a:rPr>
              <a:t> ISP </a:t>
            </a:r>
            <a:r>
              <a:rPr lang="zh-CN" altLang="en-US" dirty="0">
                <a:solidFill>
                  <a:srgbClr val="000099"/>
                </a:solidFill>
                <a:latin typeface="+mn-ea"/>
                <a:ea typeface="+mn-ea"/>
              </a:rPr>
              <a:t>到单一全球交换</a:t>
            </a:r>
            <a:r>
              <a:rPr lang="en-US" dirty="0">
                <a:solidFill>
                  <a:srgbClr val="000099"/>
                </a:solidFill>
                <a:latin typeface="+mn-ea"/>
                <a:ea typeface="+mn-ea"/>
              </a:rPr>
              <a:t> ISP? </a:t>
            </a:r>
          </a:p>
          <a:p>
            <a:pPr eaLnBrk="1" hangingPunct="1">
              <a:lnSpc>
                <a:spcPct val="85000"/>
              </a:lnSpc>
              <a:spcBef>
                <a:spcPct val="20000"/>
              </a:spcBef>
              <a:buClr>
                <a:srgbClr val="000099"/>
              </a:buClr>
              <a:buSzPct val="75000"/>
              <a:buFont typeface="Wingdings" charset="0"/>
              <a:buNone/>
              <a:defRPr/>
            </a:pPr>
            <a:r>
              <a:rPr lang="zh-CN" altLang="en-US" dirty="0">
                <a:solidFill>
                  <a:srgbClr val="C00000"/>
                </a:solidFill>
                <a:latin typeface="+mn-ea"/>
                <a:ea typeface="+mn-ea"/>
              </a:rPr>
              <a:t>用户</a:t>
            </a:r>
            <a:r>
              <a:rPr lang="en-US" dirty="0">
                <a:latin typeface="+mn-ea"/>
                <a:ea typeface="+mn-ea"/>
              </a:rPr>
              <a:t> </a:t>
            </a:r>
            <a:r>
              <a:rPr lang="zh-CN" altLang="en-US" dirty="0">
                <a:solidFill>
                  <a:srgbClr val="000099"/>
                </a:solidFill>
                <a:latin typeface="+mn-ea"/>
                <a:ea typeface="+mn-ea"/>
              </a:rPr>
              <a:t>与</a:t>
            </a:r>
            <a:r>
              <a:rPr lang="en-US" dirty="0">
                <a:latin typeface="+mn-ea"/>
                <a:ea typeface="+mn-ea"/>
              </a:rPr>
              <a:t> </a:t>
            </a:r>
            <a:r>
              <a:rPr lang="zh-CN" altLang="en-US" dirty="0">
                <a:solidFill>
                  <a:srgbClr val="C00000"/>
                </a:solidFill>
                <a:latin typeface="+mn-ea"/>
                <a:ea typeface="+mn-ea"/>
              </a:rPr>
              <a:t>提供商</a:t>
            </a:r>
            <a:r>
              <a:rPr lang="en-US" dirty="0">
                <a:solidFill>
                  <a:srgbClr val="C00000"/>
                </a:solidFill>
                <a:latin typeface="+mn-ea"/>
                <a:ea typeface="+mn-ea"/>
              </a:rPr>
              <a:t> </a:t>
            </a:r>
            <a:r>
              <a:rPr lang="en-US" dirty="0">
                <a:solidFill>
                  <a:srgbClr val="000099"/>
                </a:solidFill>
                <a:latin typeface="+mn-ea"/>
                <a:ea typeface="+mn-ea"/>
              </a:rPr>
              <a:t>ISP </a:t>
            </a:r>
            <a:r>
              <a:rPr lang="zh-CN" altLang="en-US" dirty="0">
                <a:solidFill>
                  <a:srgbClr val="000099"/>
                </a:solidFill>
                <a:latin typeface="+mn-ea"/>
                <a:ea typeface="+mn-ea"/>
              </a:rPr>
              <a:t>具有经济协议</a:t>
            </a:r>
            <a:endParaRPr lang="en-US" dirty="0">
              <a:solidFill>
                <a:srgbClr val="000099"/>
              </a:solidFill>
              <a:latin typeface="+mn-ea"/>
              <a:ea typeface="+mn-ea"/>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dirty="0">
                <a:solidFill>
                  <a:schemeClr val="accent4"/>
                </a:solidFill>
                <a:latin typeface="+mn-ea"/>
                <a:ea typeface="+mn-ea"/>
              </a:rPr>
              <a:t>全球</a:t>
            </a:r>
            <a:br>
              <a:rPr lang="en-US" altLang="zh-CN" dirty="0">
                <a:solidFill>
                  <a:schemeClr val="accent4"/>
                </a:solidFill>
                <a:latin typeface="+mn-ea"/>
                <a:ea typeface="+mn-ea"/>
              </a:rPr>
            </a:br>
            <a:r>
              <a:rPr lang="en-US" altLang="zh-CN" dirty="0">
                <a:solidFill>
                  <a:schemeClr val="accent4"/>
                </a:solidFill>
                <a:latin typeface="+mn-ea"/>
                <a:ea typeface="+mn-ea"/>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2779" y="4643438"/>
            <a:ext cx="57684" cy="1210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71" name="Rectangle 2">
            <a:extLst>
              <a:ext uri="{FF2B5EF4-FFF2-40B4-BE49-F238E27FC236}">
                <a16:creationId xmlns:a16="http://schemas.microsoft.com/office/drawing/2014/main" id="{B3A4CF98-3952-4D13-A958-1AFBCEE197A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72" name="Picture 76" descr="underline_base">
            <a:extLst>
              <a:ext uri="{FF2B5EF4-FFF2-40B4-BE49-F238E27FC236}">
                <a16:creationId xmlns:a16="http://schemas.microsoft.com/office/drawing/2014/main" id="{550C7648-D5FF-471B-B58D-0B4F52E120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mn-ea"/>
                <a:ea typeface="+mn-ea"/>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grpSp>
        <p:nvGrpSpPr>
          <p:cNvPr id="80946" name="Group 2"/>
          <p:cNvGrpSpPr>
            <a:grpSpLocks/>
          </p:cNvGrpSpPr>
          <p:nvPr/>
        </p:nvGrpSpPr>
        <p:grpSpPr bwMode="auto">
          <a:xfrm>
            <a:off x="3349624" y="2241551"/>
            <a:ext cx="596323" cy="417513"/>
            <a:chOff x="3053396" y="4304255"/>
            <a:chExt cx="596988"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8"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7" name="Group 131"/>
          <p:cNvGrpSpPr>
            <a:grpSpLocks/>
          </p:cNvGrpSpPr>
          <p:nvPr/>
        </p:nvGrpSpPr>
        <p:grpSpPr bwMode="auto">
          <a:xfrm>
            <a:off x="2193924" y="3041651"/>
            <a:ext cx="596323" cy="417513"/>
            <a:chOff x="3053396" y="4304255"/>
            <a:chExt cx="596988"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6"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8" name="Group 135"/>
          <p:cNvGrpSpPr>
            <a:grpSpLocks/>
          </p:cNvGrpSpPr>
          <p:nvPr/>
        </p:nvGrpSpPr>
        <p:grpSpPr bwMode="auto">
          <a:xfrm>
            <a:off x="7858123" y="2495551"/>
            <a:ext cx="597785" cy="417513"/>
            <a:chOff x="3053396" y="4304255"/>
            <a:chExt cx="596988"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9" name="Group 138"/>
          <p:cNvGrpSpPr>
            <a:grpSpLocks/>
          </p:cNvGrpSpPr>
          <p:nvPr/>
        </p:nvGrpSpPr>
        <p:grpSpPr bwMode="auto">
          <a:xfrm>
            <a:off x="2765424" y="5353051"/>
            <a:ext cx="596323" cy="417513"/>
            <a:chOff x="3053396" y="4304255"/>
            <a:chExt cx="596988"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0" name="Group 141"/>
          <p:cNvGrpSpPr>
            <a:grpSpLocks/>
          </p:cNvGrpSpPr>
          <p:nvPr/>
        </p:nvGrpSpPr>
        <p:grpSpPr bwMode="auto">
          <a:xfrm>
            <a:off x="2346324" y="4730751"/>
            <a:ext cx="596323" cy="417513"/>
            <a:chOff x="3053396" y="4304255"/>
            <a:chExt cx="596988"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1" name="Group 144"/>
          <p:cNvGrpSpPr>
            <a:grpSpLocks/>
          </p:cNvGrpSpPr>
          <p:nvPr/>
        </p:nvGrpSpPr>
        <p:grpSpPr bwMode="auto">
          <a:xfrm>
            <a:off x="2117724" y="4070351"/>
            <a:ext cx="596323" cy="417513"/>
            <a:chOff x="3053396" y="4304255"/>
            <a:chExt cx="596988"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8"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2" name="Group 147"/>
          <p:cNvGrpSpPr>
            <a:grpSpLocks/>
          </p:cNvGrpSpPr>
          <p:nvPr/>
        </p:nvGrpSpPr>
        <p:grpSpPr bwMode="auto">
          <a:xfrm>
            <a:off x="8607423" y="2927351"/>
            <a:ext cx="597785" cy="417513"/>
            <a:chOff x="3053396" y="4304255"/>
            <a:chExt cx="596988"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6"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3" name="Group 150"/>
          <p:cNvGrpSpPr>
            <a:grpSpLocks/>
          </p:cNvGrpSpPr>
          <p:nvPr/>
        </p:nvGrpSpPr>
        <p:grpSpPr bwMode="auto">
          <a:xfrm>
            <a:off x="4949823" y="2000251"/>
            <a:ext cx="597785" cy="417513"/>
            <a:chOff x="3053396" y="4304255"/>
            <a:chExt cx="596988"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4"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4" name="Group 153"/>
          <p:cNvGrpSpPr>
            <a:grpSpLocks/>
          </p:cNvGrpSpPr>
          <p:nvPr/>
        </p:nvGrpSpPr>
        <p:grpSpPr bwMode="auto">
          <a:xfrm>
            <a:off x="2574924" y="2647951"/>
            <a:ext cx="596323" cy="417513"/>
            <a:chOff x="3053396" y="4304255"/>
            <a:chExt cx="596988"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5" name="Group 156"/>
          <p:cNvGrpSpPr>
            <a:grpSpLocks/>
          </p:cNvGrpSpPr>
          <p:nvPr/>
        </p:nvGrpSpPr>
        <p:grpSpPr bwMode="auto">
          <a:xfrm>
            <a:off x="5864223" y="1974851"/>
            <a:ext cx="597785" cy="417513"/>
            <a:chOff x="3053396" y="4304255"/>
            <a:chExt cx="596988"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0"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6" name="Group 160"/>
          <p:cNvGrpSpPr>
            <a:grpSpLocks/>
          </p:cNvGrpSpPr>
          <p:nvPr/>
        </p:nvGrpSpPr>
        <p:grpSpPr bwMode="auto">
          <a:xfrm>
            <a:off x="8924923" y="5607051"/>
            <a:ext cx="597785" cy="417513"/>
            <a:chOff x="3053396" y="4304255"/>
            <a:chExt cx="596988"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8"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7" name="Group 163"/>
          <p:cNvGrpSpPr>
            <a:grpSpLocks/>
          </p:cNvGrpSpPr>
          <p:nvPr/>
        </p:nvGrpSpPr>
        <p:grpSpPr bwMode="auto">
          <a:xfrm>
            <a:off x="9763123" y="4959351"/>
            <a:ext cx="597785" cy="417513"/>
            <a:chOff x="3053396" y="4304255"/>
            <a:chExt cx="596988"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6"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8" name="Group 169"/>
          <p:cNvGrpSpPr>
            <a:grpSpLocks/>
          </p:cNvGrpSpPr>
          <p:nvPr/>
        </p:nvGrpSpPr>
        <p:grpSpPr bwMode="auto">
          <a:xfrm>
            <a:off x="6689723" y="5848351"/>
            <a:ext cx="597785" cy="417513"/>
            <a:chOff x="3053396" y="4304255"/>
            <a:chExt cx="596988"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4"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9" name="Group 172"/>
          <p:cNvGrpSpPr>
            <a:grpSpLocks/>
          </p:cNvGrpSpPr>
          <p:nvPr/>
        </p:nvGrpSpPr>
        <p:grpSpPr bwMode="auto">
          <a:xfrm>
            <a:off x="5775323" y="5988051"/>
            <a:ext cx="597785" cy="417513"/>
            <a:chOff x="3053396" y="4304255"/>
            <a:chExt cx="596988"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2"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60" name="Group 175"/>
          <p:cNvGrpSpPr>
            <a:grpSpLocks/>
          </p:cNvGrpSpPr>
          <p:nvPr/>
        </p:nvGrpSpPr>
        <p:grpSpPr bwMode="auto">
          <a:xfrm>
            <a:off x="4556123" y="5835651"/>
            <a:ext cx="597785" cy="417513"/>
            <a:chOff x="3053396" y="4304255"/>
            <a:chExt cx="596988"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0"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096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2"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3"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4"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5"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6"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zh-CN" altLang="en-US" dirty="0">
                <a:solidFill>
                  <a:srgbClr val="000099"/>
                </a:solidFill>
                <a:latin typeface="+mn-ea"/>
                <a:ea typeface="+mn-ea"/>
              </a:rPr>
              <a:t>但只要有一个全球</a:t>
            </a:r>
            <a:r>
              <a:rPr lang="en-US" altLang="zh-CN" dirty="0">
                <a:solidFill>
                  <a:srgbClr val="000099"/>
                </a:solidFill>
                <a:latin typeface="+mn-ea"/>
                <a:ea typeface="+mn-ea"/>
              </a:rPr>
              <a:t> ISP </a:t>
            </a:r>
            <a:r>
              <a:rPr lang="zh-CN" altLang="en-US" dirty="0">
                <a:solidFill>
                  <a:srgbClr val="000099"/>
                </a:solidFill>
                <a:latin typeface="+mn-ea"/>
                <a:ea typeface="+mn-ea"/>
              </a:rPr>
              <a:t>展开了商务</a:t>
            </a:r>
            <a:r>
              <a:rPr lang="en-US" altLang="zh-CN" dirty="0">
                <a:solidFill>
                  <a:srgbClr val="000099"/>
                </a:solidFill>
                <a:latin typeface="+mn-ea"/>
                <a:ea typeface="+mn-ea"/>
              </a:rPr>
              <a:t>, </a:t>
            </a:r>
            <a:r>
              <a:rPr lang="zh-CN" altLang="en-US" dirty="0">
                <a:solidFill>
                  <a:srgbClr val="000099"/>
                </a:solidFill>
                <a:latin typeface="+mn-ea"/>
                <a:ea typeface="+mn-ea"/>
              </a:rPr>
              <a:t>就会出现其它竞争者</a:t>
            </a:r>
            <a:r>
              <a:rPr lang="en-US" altLang="zh-CN" dirty="0">
                <a:solidFill>
                  <a:srgbClr val="000099"/>
                </a:solidFill>
                <a:latin typeface="+mn-ea"/>
                <a:ea typeface="+mn-ea"/>
              </a:rPr>
              <a:t>….</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3" y="4044951"/>
            <a:ext cx="597785" cy="417513"/>
            <a:chOff x="3053396" y="4304255"/>
            <a:chExt cx="596988"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0998"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A624D87E-6645-4986-87E0-56BC6C969263}"/>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A552E75F-020C-4E5D-969D-BE4A1BAA4E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grpSp>
        <p:nvGrpSpPr>
          <p:cNvPr id="82994" name="Group 2"/>
          <p:cNvGrpSpPr>
            <a:grpSpLocks/>
          </p:cNvGrpSpPr>
          <p:nvPr/>
        </p:nvGrpSpPr>
        <p:grpSpPr bwMode="auto">
          <a:xfrm>
            <a:off x="3349624" y="2241551"/>
            <a:ext cx="596323" cy="417513"/>
            <a:chOff x="3053396" y="4304255"/>
            <a:chExt cx="596988"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5" name="Group 131"/>
          <p:cNvGrpSpPr>
            <a:grpSpLocks/>
          </p:cNvGrpSpPr>
          <p:nvPr/>
        </p:nvGrpSpPr>
        <p:grpSpPr bwMode="auto">
          <a:xfrm>
            <a:off x="2193924" y="3041651"/>
            <a:ext cx="596323" cy="417513"/>
            <a:chOff x="3053396" y="4304255"/>
            <a:chExt cx="596988"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6" name="Group 135"/>
          <p:cNvGrpSpPr>
            <a:grpSpLocks/>
          </p:cNvGrpSpPr>
          <p:nvPr/>
        </p:nvGrpSpPr>
        <p:grpSpPr bwMode="auto">
          <a:xfrm>
            <a:off x="7858123" y="2495551"/>
            <a:ext cx="597785" cy="417513"/>
            <a:chOff x="3053396" y="4304255"/>
            <a:chExt cx="596988"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5"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7" name="Group 138"/>
          <p:cNvGrpSpPr>
            <a:grpSpLocks/>
          </p:cNvGrpSpPr>
          <p:nvPr/>
        </p:nvGrpSpPr>
        <p:grpSpPr bwMode="auto">
          <a:xfrm>
            <a:off x="2765424" y="5353051"/>
            <a:ext cx="596323" cy="417513"/>
            <a:chOff x="3053396" y="4304255"/>
            <a:chExt cx="596988"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8" name="Group 141"/>
          <p:cNvGrpSpPr>
            <a:grpSpLocks/>
          </p:cNvGrpSpPr>
          <p:nvPr/>
        </p:nvGrpSpPr>
        <p:grpSpPr bwMode="auto">
          <a:xfrm>
            <a:off x="2346324" y="4730751"/>
            <a:ext cx="596323" cy="417513"/>
            <a:chOff x="3053396" y="4304255"/>
            <a:chExt cx="596988"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1"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9" name="Group 144"/>
          <p:cNvGrpSpPr>
            <a:grpSpLocks/>
          </p:cNvGrpSpPr>
          <p:nvPr/>
        </p:nvGrpSpPr>
        <p:grpSpPr bwMode="auto">
          <a:xfrm>
            <a:off x="2117724" y="4070351"/>
            <a:ext cx="596323" cy="417513"/>
            <a:chOff x="3053396" y="4304255"/>
            <a:chExt cx="596988"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9"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0" name="Group 147"/>
          <p:cNvGrpSpPr>
            <a:grpSpLocks/>
          </p:cNvGrpSpPr>
          <p:nvPr/>
        </p:nvGrpSpPr>
        <p:grpSpPr bwMode="auto">
          <a:xfrm>
            <a:off x="8607423" y="2927351"/>
            <a:ext cx="597785" cy="417513"/>
            <a:chOff x="3053396" y="4304255"/>
            <a:chExt cx="596988"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1" name="Group 150"/>
          <p:cNvGrpSpPr>
            <a:grpSpLocks/>
          </p:cNvGrpSpPr>
          <p:nvPr/>
        </p:nvGrpSpPr>
        <p:grpSpPr bwMode="auto">
          <a:xfrm>
            <a:off x="4949823" y="2000251"/>
            <a:ext cx="597785" cy="417513"/>
            <a:chOff x="3053396" y="4304255"/>
            <a:chExt cx="596988"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5"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2" name="Group 153"/>
          <p:cNvGrpSpPr>
            <a:grpSpLocks/>
          </p:cNvGrpSpPr>
          <p:nvPr/>
        </p:nvGrpSpPr>
        <p:grpSpPr bwMode="auto">
          <a:xfrm>
            <a:off x="2574924" y="2647951"/>
            <a:ext cx="596323" cy="417513"/>
            <a:chOff x="3053396" y="4304255"/>
            <a:chExt cx="596988"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3"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3" name="Group 156"/>
          <p:cNvGrpSpPr>
            <a:grpSpLocks/>
          </p:cNvGrpSpPr>
          <p:nvPr/>
        </p:nvGrpSpPr>
        <p:grpSpPr bwMode="auto">
          <a:xfrm>
            <a:off x="5864223" y="1974851"/>
            <a:ext cx="597785" cy="417513"/>
            <a:chOff x="3053396" y="4304255"/>
            <a:chExt cx="596988"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1"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4" name="Group 160"/>
          <p:cNvGrpSpPr>
            <a:grpSpLocks/>
          </p:cNvGrpSpPr>
          <p:nvPr/>
        </p:nvGrpSpPr>
        <p:grpSpPr bwMode="auto">
          <a:xfrm>
            <a:off x="8924923" y="5607051"/>
            <a:ext cx="597785" cy="417513"/>
            <a:chOff x="3053396" y="4304255"/>
            <a:chExt cx="596988"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9"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5" name="Group 163"/>
          <p:cNvGrpSpPr>
            <a:grpSpLocks/>
          </p:cNvGrpSpPr>
          <p:nvPr/>
        </p:nvGrpSpPr>
        <p:grpSpPr bwMode="auto">
          <a:xfrm>
            <a:off x="9763123" y="4959351"/>
            <a:ext cx="597785" cy="417513"/>
            <a:chOff x="3053396" y="4304255"/>
            <a:chExt cx="596988"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7"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6" name="Group 169"/>
          <p:cNvGrpSpPr>
            <a:grpSpLocks/>
          </p:cNvGrpSpPr>
          <p:nvPr/>
        </p:nvGrpSpPr>
        <p:grpSpPr bwMode="auto">
          <a:xfrm>
            <a:off x="6689723" y="5848351"/>
            <a:ext cx="597785" cy="417513"/>
            <a:chOff x="3053396" y="4304255"/>
            <a:chExt cx="596988"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5"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7" name="Group 172"/>
          <p:cNvGrpSpPr>
            <a:grpSpLocks/>
          </p:cNvGrpSpPr>
          <p:nvPr/>
        </p:nvGrpSpPr>
        <p:grpSpPr bwMode="auto">
          <a:xfrm>
            <a:off x="5775323" y="5988051"/>
            <a:ext cx="597785" cy="417513"/>
            <a:chOff x="3053396" y="4304255"/>
            <a:chExt cx="596988"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3"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8" name="Group 175"/>
          <p:cNvGrpSpPr>
            <a:grpSpLocks/>
          </p:cNvGrpSpPr>
          <p:nvPr/>
        </p:nvGrpSpPr>
        <p:grpSpPr bwMode="auto">
          <a:xfrm>
            <a:off x="4556123" y="5835651"/>
            <a:ext cx="597785" cy="417513"/>
            <a:chOff x="3053396" y="4304255"/>
            <a:chExt cx="596988"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1"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09"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83010"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2"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3"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4"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3" y="4044951"/>
            <a:ext cx="597785" cy="417513"/>
            <a:chOff x="3053396" y="4304255"/>
            <a:chExt cx="596988"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069"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75000"/>
            </a:pPr>
            <a:r>
              <a:rPr lang="zh-CN" altLang="en-US" sz="3200" dirty="0">
                <a:solidFill>
                  <a:srgbClr val="000099"/>
                </a:solidFill>
                <a:latin typeface="+mn-ea"/>
                <a:ea typeface="+mn-ea"/>
              </a:rPr>
              <a:t>但只要有一个全球</a:t>
            </a:r>
            <a:r>
              <a:rPr lang="en-US" altLang="zh-CN" sz="3200" dirty="0">
                <a:solidFill>
                  <a:srgbClr val="000099"/>
                </a:solidFill>
                <a:latin typeface="+mn-ea"/>
                <a:ea typeface="+mn-ea"/>
              </a:rPr>
              <a:t> ISP </a:t>
            </a:r>
            <a:r>
              <a:rPr lang="zh-CN" altLang="en-US" sz="3200" dirty="0">
                <a:solidFill>
                  <a:srgbClr val="000099"/>
                </a:solidFill>
                <a:latin typeface="+mn-ea"/>
                <a:ea typeface="+mn-ea"/>
              </a:rPr>
              <a:t>展开了商务</a:t>
            </a:r>
            <a:r>
              <a:rPr lang="en-US" altLang="zh-CN" sz="3200" dirty="0">
                <a:solidFill>
                  <a:srgbClr val="000099"/>
                </a:solidFill>
                <a:latin typeface="+mn-ea"/>
                <a:ea typeface="+mn-ea"/>
              </a:rPr>
              <a:t>, </a:t>
            </a:r>
            <a:r>
              <a:rPr lang="zh-CN" altLang="en-US" sz="3200" dirty="0">
                <a:solidFill>
                  <a:srgbClr val="000099"/>
                </a:solidFill>
                <a:latin typeface="+mn-ea"/>
                <a:ea typeface="+mn-ea"/>
              </a:rPr>
              <a:t>就会出现其它竞争者</a:t>
            </a:r>
            <a:r>
              <a:rPr lang="en-US" altLang="zh-CN" sz="3200" dirty="0">
                <a:solidFill>
                  <a:srgbClr val="000099"/>
                </a:solidFill>
                <a:latin typeface="+mn-ea"/>
                <a:ea typeface="+mn-ea"/>
              </a:rPr>
              <a:t>….</a:t>
            </a:r>
            <a:r>
              <a:rPr lang="zh-CN" altLang="en-US" sz="3200" dirty="0">
                <a:solidFill>
                  <a:srgbClr val="000099"/>
                </a:solidFill>
                <a:latin typeface="+mn-ea"/>
                <a:ea typeface="+mn-ea"/>
              </a:rPr>
              <a:t>必须互相连接</a:t>
            </a:r>
            <a:endParaRPr lang="en-US" altLang="zh-CN" dirty="0">
              <a:solidFill>
                <a:srgbClr val="000099"/>
              </a:solidFill>
              <a:latin typeface="+mn-ea"/>
              <a:ea typeface="+mn-ea"/>
            </a:endParaRP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28092" cy="338587"/>
              <a:chOff x="5573768" y="2726239"/>
              <a:chExt cx="528092"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67" name="TextBox 15"/>
              <p:cNvSpPr txBox="1">
                <a:spLocks noChangeArrowheads="1"/>
              </p:cNvSpPr>
              <p:nvPr/>
            </p:nvSpPr>
            <p:spPr bwMode="auto">
              <a:xfrm>
                <a:off x="5593027" y="2726239"/>
                <a:ext cx="5037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0" y="4864100"/>
            <a:ext cx="2081165" cy="1110579"/>
            <a:chOff x="4686300" y="4864100"/>
            <a:chExt cx="2080723" cy="1109854"/>
          </a:xfrm>
        </p:grpSpPr>
        <p:sp>
          <p:nvSpPr>
            <p:cNvPr id="83058" name="TextBox 39940"/>
            <p:cNvSpPr txBox="1">
              <a:spLocks noChangeArrowheads="1"/>
            </p:cNvSpPr>
            <p:nvPr/>
          </p:nvSpPr>
          <p:spPr bwMode="auto">
            <a:xfrm>
              <a:off x="4838700" y="5143500"/>
              <a:ext cx="1928323" cy="830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accent2"/>
                  </a:solidFill>
                  <a:latin typeface="+mn-ea"/>
                  <a:ea typeface="+mn-ea"/>
                </a:rPr>
                <a:t>peering link</a:t>
              </a:r>
            </a:p>
            <a:p>
              <a:pPr algn="ctr"/>
              <a:r>
                <a:rPr lang="zh-CN" altLang="en-US" dirty="0">
                  <a:solidFill>
                    <a:schemeClr val="accent2"/>
                  </a:solidFill>
                  <a:latin typeface="+mn-ea"/>
                  <a:ea typeface="+mn-ea"/>
                </a:rPr>
                <a:t>对等连接</a:t>
              </a:r>
              <a:endParaRPr lang="en-US" altLang="zh-CN" dirty="0">
                <a:solidFill>
                  <a:schemeClr val="accent2"/>
                </a:solidFill>
                <a:latin typeface="+mn-ea"/>
                <a:ea typeface="+mn-ea"/>
              </a:endParaRP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93731" cy="1169989"/>
            <a:chOff x="5270500" y="1701800"/>
            <a:chExt cx="3792541" cy="1169233"/>
          </a:xfrm>
        </p:grpSpPr>
        <p:sp>
          <p:nvSpPr>
            <p:cNvPr id="83056" name="TextBox 39946"/>
            <p:cNvSpPr txBox="1">
              <a:spLocks noChangeArrowheads="1"/>
            </p:cNvSpPr>
            <p:nvPr/>
          </p:nvSpPr>
          <p:spPr bwMode="auto">
            <a:xfrm>
              <a:off x="5270500" y="1701800"/>
              <a:ext cx="3792541" cy="83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CC0000"/>
                  </a:solidFill>
                  <a:latin typeface="+mn-ea"/>
                  <a:ea typeface="+mn-ea"/>
                </a:rPr>
                <a:t>互联网交换点</a:t>
              </a:r>
              <a:endParaRPr lang="en-US" altLang="zh-CN" i="1" dirty="0">
                <a:solidFill>
                  <a:srgbClr val="CC0000"/>
                </a:solidFill>
                <a:latin typeface="+mn-ea"/>
                <a:ea typeface="+mn-ea"/>
              </a:endParaRPr>
            </a:p>
            <a:p>
              <a:r>
                <a:rPr lang="en-US" altLang="zh-CN" i="1" dirty="0">
                  <a:solidFill>
                    <a:srgbClr val="CC0000"/>
                  </a:solidFill>
                  <a:latin typeface="+mn-ea"/>
                  <a:ea typeface="+mn-ea"/>
                </a:rPr>
                <a:t>internet exchange point </a:t>
              </a:r>
            </a:p>
          </p:txBody>
        </p:sp>
        <p:cxnSp>
          <p:nvCxnSpPr>
            <p:cNvPr id="83057" name="Straight Connector 39948"/>
            <p:cNvCxnSpPr>
              <a:cxnSpLocks noChangeShapeType="1"/>
              <a:endCxn id="83067" idx="0"/>
            </p:cNvCxnSpPr>
            <p:nvPr/>
          </p:nvCxnSpPr>
          <p:spPr bwMode="auto">
            <a:xfrm flipH="1">
              <a:off x="5948511" y="2159000"/>
              <a:ext cx="223691"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42266" cy="349302"/>
              <a:chOff x="5620344" y="2672371"/>
              <a:chExt cx="542266"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55" name="TextBox 522"/>
              <p:cNvSpPr txBox="1">
                <a:spLocks noChangeArrowheads="1"/>
              </p:cNvSpPr>
              <p:nvPr/>
            </p:nvSpPr>
            <p:spPr bwMode="auto">
              <a:xfrm>
                <a:off x="5620344" y="2683499"/>
                <a:ext cx="50333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136024FF-3BBF-48FC-B1F5-1834FEE4A11A}"/>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B4210215-A99C-4E60-913E-679B45FA8C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grpSp>
        <p:nvGrpSpPr>
          <p:cNvPr id="85042" name="Group 2"/>
          <p:cNvGrpSpPr>
            <a:grpSpLocks/>
          </p:cNvGrpSpPr>
          <p:nvPr/>
        </p:nvGrpSpPr>
        <p:grpSpPr bwMode="auto">
          <a:xfrm>
            <a:off x="3349624" y="2241551"/>
            <a:ext cx="596323" cy="417513"/>
            <a:chOff x="3053396" y="4304255"/>
            <a:chExt cx="596988"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3" name="Group 135"/>
          <p:cNvGrpSpPr>
            <a:grpSpLocks/>
          </p:cNvGrpSpPr>
          <p:nvPr/>
        </p:nvGrpSpPr>
        <p:grpSpPr bwMode="auto">
          <a:xfrm>
            <a:off x="7858123" y="2495551"/>
            <a:ext cx="597785" cy="417513"/>
            <a:chOff x="3053396" y="4304255"/>
            <a:chExt cx="596988"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4" name="Group 138"/>
          <p:cNvGrpSpPr>
            <a:grpSpLocks/>
          </p:cNvGrpSpPr>
          <p:nvPr/>
        </p:nvGrpSpPr>
        <p:grpSpPr bwMode="auto">
          <a:xfrm>
            <a:off x="2765424" y="5353051"/>
            <a:ext cx="596323" cy="417513"/>
            <a:chOff x="3053396" y="4304255"/>
            <a:chExt cx="596988"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5" name="Group 141"/>
          <p:cNvGrpSpPr>
            <a:grpSpLocks/>
          </p:cNvGrpSpPr>
          <p:nvPr/>
        </p:nvGrpSpPr>
        <p:grpSpPr bwMode="auto">
          <a:xfrm>
            <a:off x="2346324" y="4730751"/>
            <a:ext cx="596323" cy="417513"/>
            <a:chOff x="3053396" y="4304255"/>
            <a:chExt cx="596988"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6" name="Group 147"/>
          <p:cNvGrpSpPr>
            <a:grpSpLocks/>
          </p:cNvGrpSpPr>
          <p:nvPr/>
        </p:nvGrpSpPr>
        <p:grpSpPr bwMode="auto">
          <a:xfrm>
            <a:off x="8607423" y="2927351"/>
            <a:ext cx="597785" cy="417513"/>
            <a:chOff x="3053396" y="4304255"/>
            <a:chExt cx="596988"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7" name="Group 150"/>
          <p:cNvGrpSpPr>
            <a:grpSpLocks/>
          </p:cNvGrpSpPr>
          <p:nvPr/>
        </p:nvGrpSpPr>
        <p:grpSpPr bwMode="auto">
          <a:xfrm>
            <a:off x="4949823" y="2000251"/>
            <a:ext cx="597785" cy="417513"/>
            <a:chOff x="3053396" y="4304255"/>
            <a:chExt cx="596988"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8" name="Group 156"/>
          <p:cNvGrpSpPr>
            <a:grpSpLocks/>
          </p:cNvGrpSpPr>
          <p:nvPr/>
        </p:nvGrpSpPr>
        <p:grpSpPr bwMode="auto">
          <a:xfrm>
            <a:off x="5864223" y="1974851"/>
            <a:ext cx="597785" cy="417513"/>
            <a:chOff x="3053396" y="4304255"/>
            <a:chExt cx="596988"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9" name="Group 160"/>
          <p:cNvGrpSpPr>
            <a:grpSpLocks/>
          </p:cNvGrpSpPr>
          <p:nvPr/>
        </p:nvGrpSpPr>
        <p:grpSpPr bwMode="auto">
          <a:xfrm>
            <a:off x="8924923" y="5607051"/>
            <a:ext cx="597785" cy="417513"/>
            <a:chOff x="3053396" y="4304255"/>
            <a:chExt cx="596988"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0" name="Group 163"/>
          <p:cNvGrpSpPr>
            <a:grpSpLocks/>
          </p:cNvGrpSpPr>
          <p:nvPr/>
        </p:nvGrpSpPr>
        <p:grpSpPr bwMode="auto">
          <a:xfrm>
            <a:off x="9763123" y="4959351"/>
            <a:ext cx="597785" cy="417513"/>
            <a:chOff x="3053396" y="4304255"/>
            <a:chExt cx="596988"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1" name="Group 169"/>
          <p:cNvGrpSpPr>
            <a:grpSpLocks/>
          </p:cNvGrpSpPr>
          <p:nvPr/>
        </p:nvGrpSpPr>
        <p:grpSpPr bwMode="auto">
          <a:xfrm>
            <a:off x="6689723" y="5848351"/>
            <a:ext cx="597785" cy="417513"/>
            <a:chOff x="3053396" y="4304255"/>
            <a:chExt cx="596988"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2" name="Group 172"/>
          <p:cNvGrpSpPr>
            <a:grpSpLocks/>
          </p:cNvGrpSpPr>
          <p:nvPr/>
        </p:nvGrpSpPr>
        <p:grpSpPr bwMode="auto">
          <a:xfrm>
            <a:off x="5775323" y="5988051"/>
            <a:ext cx="597785" cy="417513"/>
            <a:chOff x="3053396" y="4304255"/>
            <a:chExt cx="596988"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3" name="Group 175"/>
          <p:cNvGrpSpPr>
            <a:grpSpLocks/>
          </p:cNvGrpSpPr>
          <p:nvPr/>
        </p:nvGrpSpPr>
        <p:grpSpPr bwMode="auto">
          <a:xfrm>
            <a:off x="4556123" y="5835651"/>
            <a:ext cx="597785" cy="417513"/>
            <a:chOff x="3053396" y="4304255"/>
            <a:chExt cx="596988"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3" y="4044951"/>
            <a:ext cx="597785" cy="417513"/>
            <a:chOff x="3053396" y="4304255"/>
            <a:chExt cx="596988"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4" y="4070351"/>
            <a:ext cx="596323" cy="417513"/>
            <a:chOff x="3053396" y="4304255"/>
            <a:chExt cx="596988"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4" name="Group 131"/>
          <p:cNvGrpSpPr>
            <a:grpSpLocks/>
          </p:cNvGrpSpPr>
          <p:nvPr/>
        </p:nvGrpSpPr>
        <p:grpSpPr bwMode="auto">
          <a:xfrm>
            <a:off x="2193924" y="3041651"/>
            <a:ext cx="596323" cy="417513"/>
            <a:chOff x="3053396" y="4304255"/>
            <a:chExt cx="596988"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5" name="Group 153"/>
          <p:cNvGrpSpPr>
            <a:grpSpLocks/>
          </p:cNvGrpSpPr>
          <p:nvPr/>
        </p:nvGrpSpPr>
        <p:grpSpPr bwMode="auto">
          <a:xfrm>
            <a:off x="2574924" y="2647951"/>
            <a:ext cx="596323" cy="417513"/>
            <a:chOff x="3053396" y="4304255"/>
            <a:chExt cx="596988"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mn-ea"/>
                <a:ea typeface="+mn-ea"/>
              </a:rPr>
              <a:t>… </a:t>
            </a:r>
            <a:r>
              <a:rPr lang="zh-CN" altLang="en-US" dirty="0">
                <a:solidFill>
                  <a:srgbClr val="000099"/>
                </a:solidFill>
                <a:latin typeface="+mn-ea"/>
                <a:ea typeface="+mn-ea"/>
              </a:rPr>
              <a:t>且区域网络也可能上升到连接接入网到</a:t>
            </a:r>
            <a:r>
              <a:rPr lang="en-US" altLang="zh-CN" dirty="0">
                <a:solidFill>
                  <a:srgbClr val="000099"/>
                </a:solidFill>
                <a:latin typeface="+mn-ea"/>
                <a:ea typeface="+mn-ea"/>
              </a:rPr>
              <a:t> ISP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2A33B89B-79E6-4178-A5AB-25E4163FFA34}"/>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42D89E1B-574E-456D-BEA2-DDDB0A4F50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grpSp>
        <p:nvGrpSpPr>
          <p:cNvPr id="87090" name="Group 2"/>
          <p:cNvGrpSpPr>
            <a:grpSpLocks/>
          </p:cNvGrpSpPr>
          <p:nvPr/>
        </p:nvGrpSpPr>
        <p:grpSpPr bwMode="auto">
          <a:xfrm>
            <a:off x="3349624" y="2241551"/>
            <a:ext cx="596323" cy="417513"/>
            <a:chOff x="3053396" y="4304255"/>
            <a:chExt cx="596988"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1" name="Group 135"/>
          <p:cNvGrpSpPr>
            <a:grpSpLocks/>
          </p:cNvGrpSpPr>
          <p:nvPr/>
        </p:nvGrpSpPr>
        <p:grpSpPr bwMode="auto">
          <a:xfrm>
            <a:off x="7858123" y="2495551"/>
            <a:ext cx="597785" cy="417513"/>
            <a:chOff x="3053396" y="4304255"/>
            <a:chExt cx="596988"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2" name="Group 138"/>
          <p:cNvGrpSpPr>
            <a:grpSpLocks/>
          </p:cNvGrpSpPr>
          <p:nvPr/>
        </p:nvGrpSpPr>
        <p:grpSpPr bwMode="auto">
          <a:xfrm>
            <a:off x="2765424" y="5353051"/>
            <a:ext cx="596323" cy="417513"/>
            <a:chOff x="3053396" y="4304255"/>
            <a:chExt cx="596988"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3" name="Group 141"/>
          <p:cNvGrpSpPr>
            <a:grpSpLocks/>
          </p:cNvGrpSpPr>
          <p:nvPr/>
        </p:nvGrpSpPr>
        <p:grpSpPr bwMode="auto">
          <a:xfrm>
            <a:off x="2346324" y="4730751"/>
            <a:ext cx="596323" cy="417513"/>
            <a:chOff x="3053396" y="4304255"/>
            <a:chExt cx="596988"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4" name="Group 147"/>
          <p:cNvGrpSpPr>
            <a:grpSpLocks/>
          </p:cNvGrpSpPr>
          <p:nvPr/>
        </p:nvGrpSpPr>
        <p:grpSpPr bwMode="auto">
          <a:xfrm>
            <a:off x="8607423" y="2927351"/>
            <a:ext cx="597785" cy="417513"/>
            <a:chOff x="3053396" y="4304255"/>
            <a:chExt cx="596988"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5" name="Group 150"/>
          <p:cNvGrpSpPr>
            <a:grpSpLocks/>
          </p:cNvGrpSpPr>
          <p:nvPr/>
        </p:nvGrpSpPr>
        <p:grpSpPr bwMode="auto">
          <a:xfrm>
            <a:off x="4949823" y="2000251"/>
            <a:ext cx="597785" cy="417513"/>
            <a:chOff x="3053396" y="4304255"/>
            <a:chExt cx="596988"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6" name="Group 156"/>
          <p:cNvGrpSpPr>
            <a:grpSpLocks/>
          </p:cNvGrpSpPr>
          <p:nvPr/>
        </p:nvGrpSpPr>
        <p:grpSpPr bwMode="auto">
          <a:xfrm>
            <a:off x="5864223" y="1974851"/>
            <a:ext cx="597785" cy="417513"/>
            <a:chOff x="3053396" y="4304255"/>
            <a:chExt cx="596988"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7" name="Group 160"/>
          <p:cNvGrpSpPr>
            <a:grpSpLocks/>
          </p:cNvGrpSpPr>
          <p:nvPr/>
        </p:nvGrpSpPr>
        <p:grpSpPr bwMode="auto">
          <a:xfrm>
            <a:off x="8924923" y="5607051"/>
            <a:ext cx="597785" cy="417513"/>
            <a:chOff x="3053396" y="4304255"/>
            <a:chExt cx="596988"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8" name="Group 163"/>
          <p:cNvGrpSpPr>
            <a:grpSpLocks/>
          </p:cNvGrpSpPr>
          <p:nvPr/>
        </p:nvGrpSpPr>
        <p:grpSpPr bwMode="auto">
          <a:xfrm>
            <a:off x="9763123" y="4959351"/>
            <a:ext cx="597785" cy="417513"/>
            <a:chOff x="3053396" y="4304255"/>
            <a:chExt cx="596988"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9" name="Group 169"/>
          <p:cNvGrpSpPr>
            <a:grpSpLocks/>
          </p:cNvGrpSpPr>
          <p:nvPr/>
        </p:nvGrpSpPr>
        <p:grpSpPr bwMode="auto">
          <a:xfrm>
            <a:off x="6689723" y="5848351"/>
            <a:ext cx="597785" cy="417513"/>
            <a:chOff x="3053396" y="4304255"/>
            <a:chExt cx="596988"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0" name="Group 172"/>
          <p:cNvGrpSpPr>
            <a:grpSpLocks/>
          </p:cNvGrpSpPr>
          <p:nvPr/>
        </p:nvGrpSpPr>
        <p:grpSpPr bwMode="auto">
          <a:xfrm>
            <a:off x="5775323" y="5988051"/>
            <a:ext cx="597785" cy="417513"/>
            <a:chOff x="3053396" y="4304255"/>
            <a:chExt cx="596988"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1" name="Group 175"/>
          <p:cNvGrpSpPr>
            <a:grpSpLocks/>
          </p:cNvGrpSpPr>
          <p:nvPr/>
        </p:nvGrpSpPr>
        <p:grpSpPr bwMode="auto">
          <a:xfrm>
            <a:off x="4556123" y="5835651"/>
            <a:ext cx="597785" cy="417513"/>
            <a:chOff x="3053396" y="4304255"/>
            <a:chExt cx="596988"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3" y="4044951"/>
            <a:ext cx="597785" cy="417513"/>
            <a:chOff x="3053396" y="4304255"/>
            <a:chExt cx="596988"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4" y="4070351"/>
            <a:ext cx="596323" cy="417513"/>
            <a:chOff x="3053396" y="4304255"/>
            <a:chExt cx="596988"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2" name="Group 131"/>
          <p:cNvGrpSpPr>
            <a:grpSpLocks/>
          </p:cNvGrpSpPr>
          <p:nvPr/>
        </p:nvGrpSpPr>
        <p:grpSpPr bwMode="auto">
          <a:xfrm>
            <a:off x="2193924" y="3041651"/>
            <a:ext cx="596323" cy="417513"/>
            <a:chOff x="3053396" y="4304255"/>
            <a:chExt cx="596988"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3" name="Group 153"/>
          <p:cNvGrpSpPr>
            <a:grpSpLocks/>
          </p:cNvGrpSpPr>
          <p:nvPr/>
        </p:nvGrpSpPr>
        <p:grpSpPr bwMode="auto">
          <a:xfrm>
            <a:off x="2574924" y="2647951"/>
            <a:ext cx="596323" cy="417513"/>
            <a:chOff x="3053396" y="4304255"/>
            <a:chExt cx="596988"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2430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chemeClr val="accent4"/>
                </a:solidFill>
                <a:latin typeface="Comic Sans MS" panose="030F0702030302020204" pitchFamily="66" charset="0"/>
              </a:rPr>
              <a:t>内容提供商</a:t>
            </a:r>
            <a:r>
              <a:rPr lang="en-US" altLang="zh-CN" i="1" dirty="0">
                <a:solidFill>
                  <a:schemeClr val="accent4"/>
                </a:solidFill>
                <a:latin typeface="Comic Sans MS" panose="030F0702030302020204" pitchFamily="66" charset="0"/>
              </a:rPr>
              <a:t> </a:t>
            </a:r>
            <a:r>
              <a:rPr lang="zh-CN" altLang="en-US" i="1" dirty="0">
                <a:solidFill>
                  <a:schemeClr val="accent4"/>
                </a:solidFill>
                <a:latin typeface="Comic Sans MS" panose="030F0702030302020204" pitchFamily="66" charset="0"/>
              </a:rPr>
              <a:t>网络</a:t>
            </a:r>
            <a:endParaRPr lang="en-US" altLang="zh-CN" i="1" dirty="0">
              <a:solidFill>
                <a:schemeClr val="accent4"/>
              </a:solidFill>
              <a:latin typeface="Comic Sans MS" panose="030F0702030302020204" pitchFamily="66" charset="0"/>
            </a:endParaRP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mn-ea"/>
                <a:ea typeface="+mn-ea"/>
              </a:rPr>
              <a:t>… </a:t>
            </a:r>
            <a:r>
              <a:rPr lang="zh-CN" altLang="en-US" sz="2000" dirty="0">
                <a:solidFill>
                  <a:srgbClr val="000099"/>
                </a:solidFill>
                <a:latin typeface="+mn-ea"/>
                <a:ea typeface="+mn-ea"/>
              </a:rPr>
              <a:t>且内容提供商网络</a:t>
            </a:r>
            <a:r>
              <a:rPr lang="en-US" altLang="zh-CN" sz="2000" dirty="0">
                <a:solidFill>
                  <a:srgbClr val="000099"/>
                </a:solidFill>
                <a:latin typeface="+mn-ea"/>
                <a:ea typeface="+mn-ea"/>
              </a:rPr>
              <a:t>  (e.g., Google, Microsoft,   Akamai) </a:t>
            </a:r>
            <a:r>
              <a:rPr lang="zh-CN" altLang="en-US" sz="2000" dirty="0">
                <a:solidFill>
                  <a:srgbClr val="000099"/>
                </a:solidFill>
                <a:latin typeface="+mn-ea"/>
                <a:ea typeface="+mn-ea"/>
              </a:rPr>
              <a:t>可能运行其自有的网络</a:t>
            </a:r>
            <a:r>
              <a:rPr lang="en-US" altLang="zh-CN" sz="2000" dirty="0">
                <a:solidFill>
                  <a:srgbClr val="000099"/>
                </a:solidFill>
                <a:latin typeface="+mn-ea"/>
                <a:ea typeface="+mn-ea"/>
              </a:rPr>
              <a:t>, </a:t>
            </a:r>
            <a:r>
              <a:rPr lang="zh-CN" altLang="en-US" sz="2000" dirty="0">
                <a:solidFill>
                  <a:srgbClr val="000099"/>
                </a:solidFill>
                <a:latin typeface="+mn-ea"/>
                <a:ea typeface="+mn-ea"/>
              </a:rPr>
              <a:t>将服务、内容送达到临近的终端用户</a:t>
            </a:r>
            <a:endParaRPr lang="en-US" altLang="zh-CN" sz="2000" dirty="0">
              <a:solidFill>
                <a:srgbClr val="000099"/>
              </a:solidFill>
              <a:latin typeface="+mn-ea"/>
              <a:ea typeface="+mn-ea"/>
            </a:endParaRP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62987BB4-9F55-41AE-B7B3-545F67B3F55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1A43B903-7454-42DE-B5BA-18E602DD67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144016" y="165100"/>
            <a:ext cx="5231904" cy="650875"/>
          </a:xfrm>
        </p:spPr>
        <p:txBody>
          <a:bodyPr>
            <a:normAutofit/>
          </a:bodyPr>
          <a:lstStyle/>
          <a:p>
            <a:pPr eaLnBrk="1" hangingPunct="1"/>
            <a:r>
              <a:rPr lang="zh-CN" altLang="en-US" sz="3600" dirty="0"/>
              <a:t>互联网结构</a:t>
            </a:r>
            <a:r>
              <a:rPr lang="en-US" altLang="zh-CN" sz="3600" dirty="0"/>
              <a:t>: </a:t>
            </a:r>
            <a:r>
              <a:rPr lang="zh-CN" altLang="en-US" sz="3600" dirty="0"/>
              <a:t>网络的网络</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a:bodyPr>
          <a:lstStyle/>
          <a:p>
            <a:pPr marL="396875">
              <a:buFont typeface="Wingdings" panose="05000000000000000000" pitchFamily="2" charset="2"/>
              <a:buChar char="n"/>
            </a:pPr>
            <a:r>
              <a:rPr lang="zh-CN" altLang="en-US" sz="2400" dirty="0">
                <a:latin typeface="+mn-ea"/>
                <a:ea typeface="+mn-ea"/>
              </a:rPr>
              <a:t>在中心</a:t>
            </a:r>
            <a:r>
              <a:rPr lang="en-US" altLang="zh-CN" sz="2400" dirty="0">
                <a:latin typeface="+mn-ea"/>
                <a:ea typeface="+mn-ea"/>
              </a:rPr>
              <a:t>: </a:t>
            </a:r>
            <a:r>
              <a:rPr lang="zh-CN" altLang="en-US" sz="2400" dirty="0">
                <a:latin typeface="+mn-ea"/>
                <a:ea typeface="+mn-ea"/>
              </a:rPr>
              <a:t>少量相互间良好连接的大网络</a:t>
            </a:r>
            <a:endParaRPr lang="en-US" altLang="zh-CN" sz="2400" dirty="0">
              <a:latin typeface="+mn-ea"/>
              <a:ea typeface="+mn-ea"/>
            </a:endParaRPr>
          </a:p>
          <a:p>
            <a:pPr marL="682625" lvl="1" indent="-225425"/>
            <a:r>
              <a:rPr lang="en-US" altLang="ja-JP" sz="2000" dirty="0">
                <a:solidFill>
                  <a:srgbClr val="CC0000"/>
                </a:solidFill>
                <a:latin typeface="+mn-ea"/>
                <a:ea typeface="+mn-ea"/>
              </a:rPr>
              <a:t>“</a:t>
            </a:r>
            <a:r>
              <a:rPr lang="en-US" altLang="zh-CN" sz="2000" dirty="0">
                <a:solidFill>
                  <a:srgbClr val="CC0000"/>
                </a:solidFill>
                <a:latin typeface="+mn-ea"/>
                <a:ea typeface="+mn-ea"/>
              </a:rPr>
              <a:t>1</a:t>
            </a:r>
            <a:r>
              <a:rPr lang="zh-CN" altLang="en-US" sz="2000" dirty="0">
                <a:solidFill>
                  <a:srgbClr val="CC0000"/>
                </a:solidFill>
                <a:latin typeface="+mn-ea"/>
                <a:ea typeface="+mn-ea"/>
              </a:rPr>
              <a:t>级</a:t>
            </a:r>
            <a:r>
              <a:rPr lang="en-US" altLang="ja-JP" sz="2000" dirty="0">
                <a:solidFill>
                  <a:srgbClr val="CC0000"/>
                </a:solidFill>
                <a:latin typeface="+mn-ea"/>
                <a:ea typeface="+mn-ea"/>
              </a:rPr>
              <a:t>” </a:t>
            </a:r>
            <a:r>
              <a:rPr lang="zh-CN" altLang="en-US" sz="2000" dirty="0">
                <a:solidFill>
                  <a:srgbClr val="CC0000"/>
                </a:solidFill>
                <a:latin typeface="+mn-ea"/>
                <a:ea typeface="+mn-ea"/>
              </a:rPr>
              <a:t>商业</a:t>
            </a:r>
            <a:r>
              <a:rPr lang="en-US" altLang="ja-JP" sz="2000" dirty="0">
                <a:solidFill>
                  <a:srgbClr val="CC0000"/>
                </a:solidFill>
                <a:latin typeface="+mn-ea"/>
                <a:ea typeface="+mn-ea"/>
              </a:rPr>
              <a:t> ISP</a:t>
            </a:r>
            <a:r>
              <a:rPr lang="en-US" altLang="ja-JP" sz="2000" dirty="0">
                <a:solidFill>
                  <a:srgbClr val="FF0000"/>
                </a:solidFill>
                <a:latin typeface="+mn-ea"/>
                <a:ea typeface="+mn-ea"/>
              </a:rPr>
              <a:t> </a:t>
            </a:r>
            <a:r>
              <a:rPr lang="en-US" altLang="ja-JP" sz="2000" dirty="0">
                <a:latin typeface="+mn-ea"/>
                <a:ea typeface="+mn-ea"/>
              </a:rPr>
              <a:t>(e.g., Level 3, Sprint, AT&amp;T, NTT), </a:t>
            </a:r>
            <a:r>
              <a:rPr lang="zh-CN" altLang="en-US" sz="2000" dirty="0">
                <a:latin typeface="+mn-ea"/>
                <a:ea typeface="+mn-ea"/>
              </a:rPr>
              <a:t>国家或国际覆盖</a:t>
            </a:r>
            <a:endParaRPr lang="en-US" altLang="ja-JP" sz="2000" dirty="0">
              <a:latin typeface="+mn-ea"/>
              <a:ea typeface="+mn-ea"/>
            </a:endParaRPr>
          </a:p>
          <a:p>
            <a:pPr marL="682625" lvl="1" indent="-225425"/>
            <a:r>
              <a:rPr lang="zh-CN" altLang="en-US" sz="2000" dirty="0">
                <a:solidFill>
                  <a:srgbClr val="CC0000"/>
                </a:solidFill>
                <a:latin typeface="+mn-ea"/>
                <a:ea typeface="+mn-ea"/>
              </a:rPr>
              <a:t>内容提供商网络</a:t>
            </a:r>
            <a:r>
              <a:rPr lang="en-US" altLang="zh-CN" sz="2000" dirty="0">
                <a:solidFill>
                  <a:srgbClr val="CC0000"/>
                </a:solidFill>
                <a:latin typeface="+mn-ea"/>
                <a:ea typeface="+mn-ea"/>
              </a:rPr>
              <a:t> </a:t>
            </a:r>
            <a:r>
              <a:rPr lang="en-US" altLang="zh-CN" sz="2000" dirty="0">
                <a:latin typeface="+mn-ea"/>
                <a:ea typeface="+mn-ea"/>
              </a:rPr>
              <a:t>(e.g., Google): </a:t>
            </a:r>
            <a:r>
              <a:rPr lang="zh-CN" altLang="en-US" sz="2000" dirty="0">
                <a:latin typeface="+mn-ea"/>
                <a:ea typeface="+mn-ea"/>
              </a:rPr>
              <a:t>通过私有网络将其数据中心连接到互联网</a:t>
            </a:r>
            <a:r>
              <a:rPr lang="en-US" altLang="zh-CN" sz="2000" dirty="0">
                <a:latin typeface="+mn-ea"/>
                <a:ea typeface="+mn-ea"/>
              </a:rPr>
              <a:t>, </a:t>
            </a:r>
            <a:r>
              <a:rPr lang="zh-CN" altLang="en-US" sz="2000" dirty="0">
                <a:latin typeface="+mn-ea"/>
                <a:ea typeface="+mn-ea"/>
              </a:rPr>
              <a:t>通常绕开</a:t>
            </a:r>
            <a:r>
              <a:rPr lang="en-US" altLang="zh-CN" sz="2000" dirty="0">
                <a:latin typeface="+mn-ea"/>
                <a:ea typeface="+mn-ea"/>
              </a:rPr>
              <a:t>1</a:t>
            </a:r>
            <a:r>
              <a:rPr lang="zh-CN" altLang="en-US" sz="2000" dirty="0">
                <a:latin typeface="+mn-ea"/>
                <a:ea typeface="+mn-ea"/>
              </a:rPr>
              <a:t>级或区域 </a:t>
            </a:r>
            <a:r>
              <a:rPr lang="en-US" altLang="zh-CN" sz="2000" dirty="0">
                <a:latin typeface="+mn-ea"/>
                <a:ea typeface="+mn-ea"/>
              </a:rPr>
              <a:t>ISP</a:t>
            </a:r>
          </a:p>
          <a:p>
            <a:pPr marL="682625" lvl="1" indent="-225425">
              <a:buNone/>
            </a:pPr>
            <a:endParaRPr lang="en-US" altLang="zh-CN" sz="2000" dirty="0">
              <a:latin typeface="+mn-ea"/>
              <a:ea typeface="+mn-ea"/>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mn-ea"/>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mn-ea"/>
                <a:ea typeface="+mn-ea"/>
              </a:rPr>
              <a:t>Google</a:t>
            </a:r>
            <a:endParaRPr lang="en-US" altLang="zh-CN">
              <a:latin typeface="+mn-ea"/>
              <a:ea typeface="+mn-ea"/>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4218876" cy="1143000"/>
          </a:xfrm>
        </p:spPr>
        <p:txBody>
          <a:bodyPr/>
          <a:lstStyle/>
          <a:p>
            <a:pPr algn="ctr" eaLnBrk="1" hangingPunct="1"/>
            <a:r>
              <a:rPr lang="en-US" altLang="zh-CN" dirty="0">
                <a:latin typeface="+mj-ea"/>
                <a:ea typeface="+mj-ea"/>
              </a:rPr>
              <a:t>1</a:t>
            </a:r>
            <a:r>
              <a:rPr lang="zh-CN" altLang="en-US" dirty="0">
                <a:latin typeface="+mj-ea"/>
                <a:ea typeface="+mj-ea"/>
              </a:rPr>
              <a:t>级</a:t>
            </a:r>
            <a:r>
              <a:rPr lang="en-US" altLang="zh-CN" dirty="0">
                <a:latin typeface="+mj-ea"/>
                <a:ea typeface="+mj-ea"/>
              </a:rPr>
              <a:t>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4445050" cy="12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6" cy="3017837"/>
            <a:chOff x="1371600" y="1725614"/>
            <a:chExt cx="3863977" cy="3017838"/>
          </a:xfrm>
        </p:grpSpPr>
        <p:grpSp>
          <p:nvGrpSpPr>
            <p:cNvPr id="91143" name="Group 187"/>
            <p:cNvGrpSpPr>
              <a:grpSpLocks/>
            </p:cNvGrpSpPr>
            <p:nvPr/>
          </p:nvGrpSpPr>
          <p:grpSpPr bwMode="auto">
            <a:xfrm>
              <a:off x="1371600" y="1725614"/>
              <a:ext cx="3863977"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3" name="Text Box 272"/>
              <p:cNvSpPr txBox="1">
                <a:spLocks noChangeArrowheads="1"/>
              </p:cNvSpPr>
              <p:nvPr/>
            </p:nvSpPr>
            <p:spPr bwMode="auto">
              <a:xfrm>
                <a:off x="1583" y="2691"/>
                <a:ext cx="8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 自顾客</a:t>
                </a:r>
                <a:endParaRPr lang="en-US" altLang="zh-CN" sz="1600" dirty="0">
                  <a:solidFill>
                    <a:srgbClr val="000099"/>
                  </a:solidFill>
                  <a:latin typeface="+mn-ea"/>
                  <a:ea typeface="+mn-ea"/>
                </a:endParaRPr>
              </a:p>
            </p:txBody>
          </p:sp>
          <p:sp>
            <p:nvSpPr>
              <p:cNvPr id="91204" name="Text Box 273"/>
              <p:cNvSpPr txBox="1">
                <a:spLocks noChangeArrowheads="1"/>
              </p:cNvSpPr>
              <p:nvPr/>
            </p:nvSpPr>
            <p:spPr bwMode="auto">
              <a:xfrm>
                <a:off x="2262" y="1699"/>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对等操作</a:t>
                </a:r>
                <a:endParaRPr lang="en-US" altLang="zh-CN" sz="1600" dirty="0">
                  <a:solidFill>
                    <a:srgbClr val="000099"/>
                  </a:solidFill>
                  <a:latin typeface="+mn-ea"/>
                  <a:ea typeface="+mn-ea"/>
                </a:endParaRPr>
              </a:p>
            </p:txBody>
          </p:sp>
          <p:sp>
            <p:nvSpPr>
              <p:cNvPr id="91205" name="Text Box 274"/>
              <p:cNvSpPr txBox="1">
                <a:spLocks noChangeArrowheads="1"/>
              </p:cNvSpPr>
              <p:nvPr/>
            </p:nvSpPr>
            <p:spPr bwMode="auto">
              <a:xfrm>
                <a:off x="1383" y="1367"/>
                <a:ext cx="10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mn-ea"/>
                    <a:ea typeface="+mn-ea"/>
                  </a:rPr>
                  <a:t> </a:t>
                </a:r>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a:t>
                </a:r>
                <a:r>
                  <a:rPr lang="en-US" altLang="zh-CN" sz="1600" dirty="0">
                    <a:solidFill>
                      <a:srgbClr val="000099"/>
                    </a:solidFill>
                    <a:latin typeface="+mn-ea"/>
                    <a:ea typeface="+mn-ea"/>
                  </a:rPr>
                  <a:t> </a:t>
                </a:r>
                <a:r>
                  <a:rPr lang="zh-CN" altLang="en-US" sz="1600" dirty="0">
                    <a:solidFill>
                      <a:srgbClr val="000099"/>
                    </a:solidFill>
                    <a:latin typeface="+mn-ea"/>
                    <a:ea typeface="+mn-ea"/>
                  </a:rPr>
                  <a:t>自骨干网</a:t>
                </a:r>
                <a:endParaRPr lang="en-US" altLang="zh-CN" sz="1600" dirty="0">
                  <a:solidFill>
                    <a:srgbClr val="000099"/>
                  </a:solidFill>
                  <a:latin typeface="+mn-ea"/>
                  <a:ea typeface="+mn-ea"/>
                </a:endParaRPr>
              </a:p>
              <a:p>
                <a:pPr algn="ctr" eaLnBrk="1" hangingPunct="1"/>
                <a:r>
                  <a:rPr lang="zh-CN" altLang="en-US" sz="1200" dirty="0">
                    <a:solidFill>
                      <a:srgbClr val="0000FF"/>
                    </a:solidFill>
                    <a:latin typeface="+mn-ea"/>
                    <a:ea typeface="+mn-ea"/>
                  </a:rPr>
                  <a:t>多宿</a:t>
                </a:r>
                <a:r>
                  <a:rPr lang="en-US" altLang="zh-CN" sz="1200" dirty="0">
                    <a:solidFill>
                      <a:srgbClr val="0000FF"/>
                    </a:solidFill>
                    <a:latin typeface="+mn-ea"/>
                    <a:ea typeface="+mn-ea"/>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mn-ea"/>
                    <a:ea typeface="+mn-ea"/>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sp>
            <p:nvSpPr>
              <p:cNvPr id="91217" name="Text Box 310"/>
              <p:cNvSpPr txBox="1">
                <a:spLocks noChangeArrowheads="1"/>
              </p:cNvSpPr>
              <p:nvPr/>
            </p:nvSpPr>
            <p:spPr bwMode="auto">
              <a:xfrm>
                <a:off x="1404" y="1179"/>
                <a:ext cx="137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mn-ea"/>
                    <a:ea typeface="+mn-ea"/>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61" y="981075"/>
            <a:ext cx="2479195" cy="14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a:xfrm>
            <a:off x="527053" y="260351"/>
            <a:ext cx="261662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1.4 </a:t>
            </a:r>
            <a:r>
              <a:rPr lang="zh-CN" altLang="en-US" sz="2800" dirty="0">
                <a:solidFill>
                  <a:srgbClr val="CC0000"/>
                </a:solidFill>
                <a:latin typeface="+mn-ea"/>
                <a:ea typeface="+mn-ea"/>
              </a:rPr>
              <a:t>网络时延</a:t>
            </a:r>
            <a:r>
              <a:rPr lang="en-US" altLang="zh-CN" sz="2800" dirty="0">
                <a:solidFill>
                  <a:srgbClr val="CC0000"/>
                </a:solidFill>
                <a:latin typeface="+mn-ea"/>
                <a:ea typeface="+mn-ea"/>
              </a:rPr>
              <a:t>, </a:t>
            </a:r>
            <a:r>
              <a:rPr lang="zh-CN" altLang="en-US" sz="2800" dirty="0">
                <a:solidFill>
                  <a:srgbClr val="CC0000"/>
                </a:solidFill>
                <a:latin typeface="+mn-ea"/>
                <a:ea typeface="+mn-ea"/>
              </a:rPr>
              <a:t>丢包及吞吐量</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mn-ea"/>
                <a:ea typeface="+mn-ea"/>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4979990" cy="1143000"/>
          </a:xfrm>
        </p:spPr>
        <p:txBody>
          <a:bodyPr/>
          <a:lstStyle/>
          <a:p>
            <a:pPr algn="ctr" eaLnBrk="1" hangingPunct="1"/>
            <a:r>
              <a:rPr lang="zh-CN" altLang="en-US" dirty="0">
                <a:latin typeface="+mj-ea"/>
                <a:ea typeface="+mj-ea"/>
              </a:rPr>
              <a:t>丢包与时延是如何产生的</a:t>
            </a:r>
            <a:r>
              <a:rPr lang="en-US" altLang="zh-CN" dirty="0">
                <a:latin typeface="+mj-ea"/>
                <a:ea typeface="+mj-ea"/>
              </a:rPr>
              <a:t>?</a:t>
            </a:r>
            <a:endParaRPr lang="en-US" altLang="zh-CN" sz="4800" dirty="0">
              <a:latin typeface="+mj-ea"/>
              <a:ea typeface="+mj-ea"/>
            </a:endParaRPr>
          </a:p>
        </p:txBody>
      </p:sp>
      <p:sp>
        <p:nvSpPr>
          <p:cNvPr id="108548" name="Rectangle 3"/>
          <p:cNvSpPr>
            <a:spLocks noGrp="1" noChangeArrowheads="1"/>
          </p:cNvSpPr>
          <p:nvPr>
            <p:ph type="body" sz="half" idx="4294967295"/>
          </p:nvPr>
        </p:nvSpPr>
        <p:spPr>
          <a:xfrm>
            <a:off x="1986591" y="1347058"/>
            <a:ext cx="8564562" cy="2114550"/>
          </a:xfrm>
        </p:spPr>
        <p:txBody>
          <a:bodyPr>
            <a:normAutofit/>
          </a:bodyPr>
          <a:lstStyle/>
          <a:p>
            <a:pPr eaLnBrk="1" hangingPunct="1">
              <a:buFont typeface="Wingdings" charset="0"/>
              <a:buNone/>
              <a:defRPr/>
            </a:pPr>
            <a:r>
              <a:rPr lang="zh-CN" altLang="en-US" dirty="0">
                <a:latin typeface="+mn-ea"/>
                <a:ea typeface="+mn-ea"/>
              </a:rPr>
              <a:t>分组在路由器的缓冲中排队</a:t>
            </a:r>
            <a:endParaRPr lang="en-US" sz="2400" dirty="0">
              <a:latin typeface="+mn-ea"/>
              <a:ea typeface="+mn-ea"/>
            </a:endParaRPr>
          </a:p>
          <a:p>
            <a:pPr marL="287338" indent="-287338">
              <a:buFont typeface="Wingdings" charset="2"/>
              <a:buChar char="§"/>
              <a:defRPr/>
            </a:pPr>
            <a:r>
              <a:rPr lang="zh-CN" altLang="en-US" sz="2400" dirty="0">
                <a:solidFill>
                  <a:srgbClr val="CC0000"/>
                </a:solidFill>
                <a:latin typeface="+mn-ea"/>
                <a:ea typeface="+mn-ea"/>
              </a:rPr>
              <a:t>链路的分组到达率某些时刻超过了输出口的链路容量</a:t>
            </a:r>
            <a:endParaRPr lang="en-US" sz="2400"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分组排队，等待轮候处理</a:t>
            </a:r>
            <a:endParaRPr lang="en-US" sz="2400" dirty="0">
              <a:latin typeface="+mn-ea"/>
              <a:ea typeface="+mn-ea"/>
            </a:endParaRP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5143500" cy="1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6" y="3559345"/>
            <a:ext cx="3182700" cy="877717"/>
            <a:chOff x="2259" y="2090"/>
            <a:chExt cx="2338" cy="916"/>
          </a:xfrm>
        </p:grpSpPr>
        <p:sp>
          <p:nvSpPr>
            <p:cNvPr id="95264" name="Text Box 66"/>
            <p:cNvSpPr txBox="1">
              <a:spLocks noChangeArrowheads="1"/>
            </p:cNvSpPr>
            <p:nvPr/>
          </p:nvSpPr>
          <p:spPr bwMode="auto">
            <a:xfrm>
              <a:off x="2602" y="2090"/>
              <a:ext cx="199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正在传输的分组</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6" name="Group 94"/>
          <p:cNvGrpSpPr>
            <a:grpSpLocks/>
          </p:cNvGrpSpPr>
          <p:nvPr/>
        </p:nvGrpSpPr>
        <p:grpSpPr bwMode="auto">
          <a:xfrm>
            <a:off x="4862512" y="4802188"/>
            <a:ext cx="2717798" cy="808037"/>
            <a:chOff x="2103" y="3214"/>
            <a:chExt cx="1712" cy="509"/>
          </a:xfrm>
        </p:grpSpPr>
        <p:sp>
          <p:nvSpPr>
            <p:cNvPr id="95262" name="Text Box 72"/>
            <p:cNvSpPr txBox="1">
              <a:spLocks noChangeArrowheads="1"/>
            </p:cNvSpPr>
            <p:nvPr/>
          </p:nvSpPr>
          <p:spPr bwMode="auto">
            <a:xfrm>
              <a:off x="2530" y="3490"/>
              <a:ext cx="1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分组排队</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0" name="Group 95"/>
          <p:cNvGrpSpPr>
            <a:grpSpLocks/>
          </p:cNvGrpSpPr>
          <p:nvPr/>
        </p:nvGrpSpPr>
        <p:grpSpPr bwMode="auto">
          <a:xfrm>
            <a:off x="4041775" y="4764090"/>
            <a:ext cx="6296033" cy="1239838"/>
            <a:chOff x="1586" y="3190"/>
            <a:chExt cx="3966" cy="781"/>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61" name="Text Box 92"/>
            <p:cNvSpPr txBox="1">
              <a:spLocks noChangeArrowheads="1"/>
            </p:cNvSpPr>
            <p:nvPr/>
          </p:nvSpPr>
          <p:spPr bwMode="auto">
            <a:xfrm>
              <a:off x="1586" y="3738"/>
              <a:ext cx="39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空余</a:t>
              </a:r>
              <a:r>
                <a:rPr lang="en-US" altLang="zh-CN" sz="1800" dirty="0">
                  <a:solidFill>
                    <a:srgbClr val="0000FF"/>
                  </a:solidFill>
                  <a:latin typeface="+mn-ea"/>
                  <a:ea typeface="+mn-ea"/>
                </a:rPr>
                <a:t> (</a:t>
              </a:r>
              <a:r>
                <a:rPr lang="zh-CN" altLang="en-US" sz="1800" dirty="0">
                  <a:solidFill>
                    <a:srgbClr val="0000FF"/>
                  </a:solidFill>
                  <a:latin typeface="+mn-ea"/>
                  <a:ea typeface="+mn-ea"/>
                </a:rPr>
                <a:t>可用</a:t>
              </a:r>
              <a:r>
                <a:rPr lang="en-US" altLang="zh-CN" sz="1800" dirty="0">
                  <a:solidFill>
                    <a:srgbClr val="0000FF"/>
                  </a:solidFill>
                  <a:latin typeface="+mn-ea"/>
                  <a:ea typeface="+mn-ea"/>
                </a:rPr>
                <a:t>)</a:t>
              </a:r>
              <a:r>
                <a:rPr lang="zh-CN" altLang="en-US" sz="1800" dirty="0">
                  <a:solidFill>
                    <a:srgbClr val="0000FF"/>
                  </a:solidFill>
                  <a:latin typeface="+mn-ea"/>
                  <a:ea typeface="+mn-ea"/>
                </a:rPr>
                <a:t>缓冲</a:t>
              </a:r>
              <a:r>
                <a:rPr lang="en-US" altLang="zh-CN" sz="1800" dirty="0">
                  <a:solidFill>
                    <a:srgbClr val="0000FF"/>
                  </a:solidFill>
                  <a:latin typeface="+mn-ea"/>
                  <a:ea typeface="+mn-ea"/>
                </a:rPr>
                <a:t>: </a:t>
              </a:r>
              <a:r>
                <a:rPr lang="zh-CN" altLang="en-US" sz="1800" dirty="0">
                  <a:solidFill>
                    <a:srgbClr val="0000FF"/>
                  </a:solidFill>
                  <a:latin typeface="+mn-ea"/>
                  <a:ea typeface="+mn-ea"/>
                </a:rPr>
                <a:t>如果没有空余缓冲到达的分组被丢弃</a:t>
              </a:r>
              <a:r>
                <a:rPr lang="en-US" altLang="zh-CN" sz="1800" dirty="0">
                  <a:solidFill>
                    <a:srgbClr val="0000FF"/>
                  </a:solidFill>
                  <a:latin typeface="+mn-ea"/>
                  <a:ea typeface="+mn-ea"/>
                </a:rPr>
                <a:t> (</a:t>
              </a:r>
              <a:r>
                <a:rPr lang="zh-CN" altLang="en-US" sz="1800" dirty="0">
                  <a:solidFill>
                    <a:srgbClr val="CC0000"/>
                  </a:solidFill>
                  <a:latin typeface="+mn-ea"/>
                  <a:ea typeface="+mn-ea"/>
                </a:rPr>
                <a:t>丢包</a:t>
              </a:r>
              <a:r>
                <a:rPr lang="en-US" altLang="zh-CN" sz="1800" dirty="0">
                  <a:solidFill>
                    <a:srgbClr val="0000FF"/>
                  </a:solidFill>
                  <a:latin typeface="+mn-ea"/>
                  <a:ea typeface="+mn-ea"/>
                </a:rPr>
                <a:t>)</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zh-CN" altLang="en-US" sz="4000" dirty="0"/>
              <a:t>课程</a:t>
            </a:r>
            <a:r>
              <a:rPr lang="zh-CN" altLang="en-US" sz="4000" dirty="0">
                <a:latin typeface="Comic Sans MS" panose="030F0702030302020204" pitchFamily="66" charset="0"/>
              </a:rPr>
              <a:t>要求</a:t>
            </a:r>
            <a:endParaRPr lang="en-US" altLang="zh-CN" sz="4000" dirty="0">
              <a:latin typeface="Comic Sans MS" panose="030F0702030302020204" pitchFamily="66" charset="0"/>
            </a:endParaRP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zh-CN" altLang="en-US" dirty="0"/>
              <a:t>课堂要求</a:t>
            </a:r>
            <a:endParaRPr lang="en-US" altLang="zh-CN" dirty="0"/>
          </a:p>
          <a:p>
            <a:pPr lvl="1">
              <a:buClr>
                <a:srgbClr val="000099"/>
              </a:buClr>
              <a:buSzPct val="75000"/>
              <a:buFont typeface="Wingdings" panose="05000000000000000000" pitchFamily="2" charset="2"/>
              <a:buChar char="n"/>
            </a:pPr>
            <a:r>
              <a:rPr lang="zh-CN" altLang="en-US" sz="2800" dirty="0">
                <a:solidFill>
                  <a:srgbClr val="000099"/>
                </a:solidFill>
              </a:rPr>
              <a:t>保持课堂安静</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多动手练习、多写代码</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不缺课</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不迟到</a:t>
            </a:r>
            <a:endParaRPr lang="en-US" altLang="zh-CN" sz="2800" dirty="0">
              <a:solidFill>
                <a:srgbClr val="000099"/>
              </a:solidFill>
            </a:endParaRPr>
          </a:p>
          <a:p>
            <a:pPr marL="457200" indent="-457200">
              <a:buClr>
                <a:srgbClr val="000099"/>
              </a:buClr>
              <a:buSzPct val="75000"/>
              <a:buFont typeface="Wingdings" panose="05000000000000000000" pitchFamily="2" charset="2"/>
              <a:buChar char="v"/>
            </a:pPr>
            <a:r>
              <a:rPr lang="zh-CN" altLang="en-US" dirty="0"/>
              <a:t>让</a:t>
            </a:r>
            <a:r>
              <a:rPr lang="zh-CN" altLang="en-US" dirty="0">
                <a:latin typeface="Comic Sans MS" panose="030F0702030302020204" pitchFamily="66" charset="0"/>
              </a:rPr>
              <a:t>教学过程成为增长知识、</a:t>
            </a:r>
            <a:r>
              <a:rPr lang="zh-CN" altLang="en-US">
                <a:latin typeface="Comic Sans MS" panose="030F0702030302020204" pitchFamily="66" charset="0"/>
              </a:rPr>
              <a:t>钻研学术的乐</a:t>
            </a:r>
            <a:r>
              <a:rPr lang="zh-CN" altLang="en-US" dirty="0">
                <a:latin typeface="Comic Sans MS" panose="030F0702030302020204" pitchFamily="66" charset="0"/>
              </a:rPr>
              <a:t>之者之旅</a:t>
            </a:r>
            <a:endParaRPr lang="en-US" altLang="zh-CN" dirty="0">
              <a:latin typeface="Comic Sans MS" panose="030F0702030302020204" pitchFamily="66" charset="0"/>
            </a:endParaRPr>
          </a:p>
        </p:txBody>
      </p:sp>
      <p:sp>
        <p:nvSpPr>
          <p:cNvPr id="4" name="灯片编号占位符 3"/>
          <p:cNvSpPr>
            <a:spLocks noGrp="1"/>
          </p:cNvSpPr>
          <p:nvPr>
            <p:ph type="sldNum" sz="quarter" idx="4294967295"/>
          </p:nvPr>
        </p:nvSpPr>
        <p:spPr/>
        <p:txBody>
          <a:bodyPr/>
          <a:lstStyle/>
          <a:p>
            <a:pPr lvl="0"/>
            <a:r>
              <a:rPr lang="en-US" dirty="0"/>
              <a:t>1</a:t>
            </a:r>
          </a:p>
        </p:txBody>
      </p:sp>
      <p:sp>
        <p:nvSpPr>
          <p:cNvPr id="3" name="文本框 2"/>
          <p:cNvSpPr txBox="1"/>
          <p:nvPr/>
        </p:nvSpPr>
        <p:spPr>
          <a:xfrm>
            <a:off x="4007768" y="5013176"/>
            <a:ext cx="1062990" cy="368300"/>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阅读</a:t>
            </a:r>
            <a:endParaRPr lang="en-US" altLang="zh-CN" dirty="0">
              <a:solidFill>
                <a:srgbClr val="000099"/>
              </a:solidFill>
              <a:latin typeface="Comic Sans MS" panose="030F0702030302020204" pitchFamily="66" charset="0"/>
            </a:endParaRPr>
          </a:p>
        </p:txBody>
      </p:sp>
      <p:sp>
        <p:nvSpPr>
          <p:cNvPr id="5" name="文本框 4"/>
          <p:cNvSpPr txBox="1"/>
          <p:nvPr/>
        </p:nvSpPr>
        <p:spPr>
          <a:xfrm>
            <a:off x="5231904" y="5009122"/>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 </a:t>
            </a:r>
            <a:r>
              <a:rPr lang="zh-CN" altLang="en-US" dirty="0">
                <a:solidFill>
                  <a:srgbClr val="000099"/>
                </a:solidFill>
                <a:latin typeface="Comic Sans MS" panose="030F0702030302020204" pitchFamily="66" charset="0"/>
              </a:rPr>
              <a:t>上网搜索并钻研</a:t>
            </a:r>
            <a:endParaRPr lang="en-US" altLang="zh-CN" dirty="0">
              <a:solidFill>
                <a:srgbClr val="000099"/>
              </a:solidFill>
              <a:latin typeface="Comic Sans MS" panose="030F0702030302020204" pitchFamily="66" charset="0"/>
            </a:endParaRPr>
          </a:p>
        </p:txBody>
      </p:sp>
      <p:sp>
        <p:nvSpPr>
          <p:cNvPr id="6" name="文本框 5"/>
          <p:cNvSpPr txBox="1"/>
          <p:nvPr/>
        </p:nvSpPr>
        <p:spPr>
          <a:xfrm>
            <a:off x="8201362" y="5009122"/>
            <a:ext cx="1062990" cy="369332"/>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编码</a:t>
            </a:r>
            <a:endParaRPr lang="en-US" altLang="zh-CN" dirty="0">
              <a:solidFill>
                <a:srgbClr val="0000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3907705" cy="811213"/>
          </a:xfrm>
        </p:spPr>
        <p:txBody>
          <a:bodyPr>
            <a:normAutofit/>
          </a:bodyPr>
          <a:lstStyle/>
          <a:p>
            <a:pPr eaLnBrk="1" hangingPunct="1"/>
            <a:r>
              <a:rPr lang="zh-CN" altLang="en-US" dirty="0">
                <a:latin typeface="+mj-ea"/>
                <a:ea typeface="+mj-ea"/>
              </a:rPr>
              <a:t>分组延迟的四种来源</a:t>
            </a:r>
            <a:endParaRPr lang="en-US" altLang="zh-CN" sz="4800" dirty="0">
              <a:latin typeface="+mj-ea"/>
              <a:ea typeface="+mj-ea"/>
            </a:endParaRPr>
          </a:p>
        </p:txBody>
      </p:sp>
      <p:sp>
        <p:nvSpPr>
          <p:cNvPr id="110596" name="Rectangle 4"/>
          <p:cNvSpPr>
            <a:spLocks noGrp="1" noChangeArrowheads="1"/>
          </p:cNvSpPr>
          <p:nvPr>
            <p:ph type="body" sz="half" idx="4294967295"/>
          </p:nvPr>
        </p:nvSpPr>
        <p:spPr>
          <a:xfrm>
            <a:off x="1059492" y="4486080"/>
            <a:ext cx="3810000" cy="1636712"/>
          </a:xfrm>
        </p:spPr>
        <p:txBody>
          <a:bodyPr>
            <a:normAutofit lnSpcReduction="10000"/>
          </a:bodyPr>
          <a:lstStyle/>
          <a:p>
            <a:pPr eaLnBrk="1" hangingPunct="1">
              <a:buFont typeface="Wingdings" charset="0"/>
              <a:buNone/>
              <a:defRPr/>
            </a:pPr>
            <a:r>
              <a:rPr lang="en-US" i="1" dirty="0">
                <a:solidFill>
                  <a:srgbClr val="CC0000"/>
                </a:solidFill>
                <a:latin typeface="Times New Roman" panose="02020603050405020304" pitchFamily="18" charset="0"/>
                <a:ea typeface="+mn-ea"/>
                <a:cs typeface="Times New Roman" panose="02020603050405020304" pitchFamily="18" charset="0"/>
              </a:rPr>
              <a:t>d</a:t>
            </a:r>
            <a:r>
              <a:rPr lang="en-US" baseline="-25000" dirty="0">
                <a:solidFill>
                  <a:srgbClr val="CC0000"/>
                </a:solidFill>
                <a:latin typeface="+mn-ea"/>
                <a:ea typeface="+mn-ea"/>
              </a:rPr>
              <a:t>proc</a:t>
            </a:r>
            <a:r>
              <a:rPr lang="en-US" dirty="0">
                <a:solidFill>
                  <a:srgbClr val="CC0000"/>
                </a:solidFill>
                <a:latin typeface="+mn-ea"/>
                <a:ea typeface="+mn-ea"/>
              </a:rPr>
              <a:t>: </a:t>
            </a:r>
            <a:r>
              <a:rPr lang="zh-CN" altLang="en-US" dirty="0">
                <a:solidFill>
                  <a:srgbClr val="CC0000"/>
                </a:solidFill>
                <a:latin typeface="+mn-ea"/>
                <a:ea typeface="+mn-ea"/>
              </a:rPr>
              <a:t>节点处理</a:t>
            </a:r>
            <a:endParaRPr lang="en-US" dirty="0">
              <a:latin typeface="+mn-ea"/>
              <a:ea typeface="+mn-ea"/>
            </a:endParaRPr>
          </a:p>
          <a:p>
            <a:pPr marL="231775" indent="-231775">
              <a:buFont typeface="Wingdings" charset="0"/>
              <a:buChar char="§"/>
              <a:defRPr/>
            </a:pPr>
            <a:r>
              <a:rPr lang="zh-CN" altLang="en-US" sz="2200" dirty="0">
                <a:latin typeface="+mn-ea"/>
                <a:ea typeface="+mn-ea"/>
              </a:rPr>
              <a:t>检查比特错误</a:t>
            </a:r>
            <a:endParaRPr lang="en-US" sz="2200" dirty="0">
              <a:latin typeface="+mn-ea"/>
              <a:ea typeface="+mn-ea"/>
            </a:endParaRPr>
          </a:p>
          <a:p>
            <a:pPr marL="231775" indent="-231775">
              <a:buFont typeface="Wingdings" charset="0"/>
              <a:buChar char="§"/>
              <a:defRPr/>
            </a:pPr>
            <a:r>
              <a:rPr lang="zh-CN" altLang="en-US" sz="2200" dirty="0">
                <a:latin typeface="+mn-ea"/>
                <a:ea typeface="+mn-ea"/>
              </a:rPr>
              <a:t>确定输出链路</a:t>
            </a:r>
            <a:endParaRPr lang="en-US" sz="2200" dirty="0">
              <a:latin typeface="+mn-ea"/>
              <a:ea typeface="+mn-ea"/>
            </a:endParaRPr>
          </a:p>
          <a:p>
            <a:pPr marL="231775" indent="-231775">
              <a:buFont typeface="Wingdings" charset="0"/>
              <a:buChar char="§"/>
              <a:defRPr/>
            </a:pPr>
            <a:r>
              <a:rPr lang="zh-CN" altLang="en-US" sz="2200" dirty="0">
                <a:latin typeface="+mn-ea"/>
                <a:ea typeface="+mn-ea"/>
              </a:rPr>
              <a:t>通常</a:t>
            </a:r>
            <a:r>
              <a:rPr lang="en-US" sz="2200" dirty="0">
                <a:latin typeface="+mn-ea"/>
                <a:ea typeface="+mn-ea"/>
              </a:rPr>
              <a:t> &lt; </a:t>
            </a:r>
            <a:r>
              <a:rPr lang="zh-CN" altLang="en-US" sz="2200" dirty="0">
                <a:latin typeface="+mn-ea"/>
                <a:ea typeface="+mn-ea"/>
              </a:rPr>
              <a:t>毫秒</a:t>
            </a:r>
            <a:endParaRPr lang="en-US" sz="2200" dirty="0">
              <a:latin typeface="+mn-ea"/>
              <a:ea typeface="+mn-ea"/>
            </a:endParaRP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4" y="828675"/>
            <a:ext cx="4073680" cy="1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mn-ea"/>
                <a:cs typeface="ＭＳ Ｐゴシック" charset="0"/>
              </a:rPr>
              <a:t> </a:t>
            </a:r>
            <a:r>
              <a:rPr lang="en-US" sz="2800" i="1" dirty="0">
                <a:solidFill>
                  <a:srgbClr val="CC0000"/>
                </a:solidFill>
                <a:latin typeface="Times New Roman" panose="02020603050405020304" pitchFamily="18" charset="0"/>
                <a:cs typeface="Times New Roman" panose="02020603050405020304" pitchFamily="18" charset="0"/>
              </a:rPr>
              <a:t>d</a:t>
            </a:r>
            <a:r>
              <a:rPr lang="en-US" sz="2800" baseline="-25000" dirty="0">
                <a:solidFill>
                  <a:srgbClr val="CC0000"/>
                </a:solidFill>
                <a:latin typeface="+mn-ea"/>
                <a:cs typeface="ＭＳ Ｐゴシック" charset="0"/>
              </a:rPr>
              <a:t>queue</a:t>
            </a:r>
            <a:r>
              <a:rPr lang="en-US" sz="2800" dirty="0">
                <a:solidFill>
                  <a:srgbClr val="CC0000"/>
                </a:solidFill>
                <a:latin typeface="+mn-ea"/>
                <a:cs typeface="ＭＳ Ｐゴシック" charset="0"/>
              </a:rPr>
              <a:t>: </a:t>
            </a:r>
            <a:r>
              <a:rPr lang="zh-CN" altLang="en-US" sz="2800" dirty="0">
                <a:solidFill>
                  <a:srgbClr val="CC0000"/>
                </a:solidFill>
                <a:latin typeface="+mn-ea"/>
                <a:cs typeface="ＭＳ Ｐゴシック" charset="0"/>
              </a:rPr>
              <a:t>排队时延</a:t>
            </a:r>
            <a:endParaRPr lang="en-US" sz="28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等待输出链路进行传输的时间</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依赖于路由器的拥塞程度</a:t>
            </a:r>
            <a:endParaRPr lang="en-US" sz="2000" dirty="0">
              <a:solidFill>
                <a:srgbClr val="000099"/>
              </a:solidFill>
              <a:latin typeface="+mn-ea"/>
              <a:cs typeface="ＭＳ Ｐゴシック" charset="0"/>
            </a:endParaRP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6" name="Text Box 39"/>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8" name="Text Box 43"/>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1" name="Text Box 46"/>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97311" name="Text Box 41"/>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trans</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传输时延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L</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分组长度</a:t>
            </a:r>
            <a:r>
              <a:rPr lang="en-US" sz="2000" dirty="0">
                <a:solidFill>
                  <a:srgbClr val="000099"/>
                </a:solidFill>
                <a:latin typeface="+mn-ea"/>
                <a:cs typeface="ＭＳ Ｐゴシック" charset="0"/>
              </a:rPr>
              <a:t>(</a:t>
            </a:r>
            <a:r>
              <a:rPr lang="zh-CN" altLang="en-US" sz="2000" dirty="0">
                <a:solidFill>
                  <a:srgbClr val="000099"/>
                </a:solidFill>
                <a:latin typeface="+mn-ea"/>
                <a:cs typeface="ＭＳ Ｐゴシック" charset="0"/>
              </a:rPr>
              <a:t>比特</a:t>
            </a:r>
            <a:r>
              <a:rPr lang="en-US" sz="2000" dirty="0">
                <a:solidFill>
                  <a:srgbClr val="000099"/>
                </a:solidFill>
                <a:latin typeface="+mn-ea"/>
                <a:cs typeface="ＭＳ Ｐゴシック" charset="0"/>
              </a:rPr>
              <a:t>)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R</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链路带宽</a:t>
            </a:r>
            <a:r>
              <a:rPr lang="en-US" sz="2000" i="1" dirty="0">
                <a:solidFill>
                  <a:srgbClr val="000099"/>
                </a:solidFill>
                <a:latin typeface="+mn-ea"/>
                <a:cs typeface="ＭＳ Ｐゴシック" charset="0"/>
              </a:rPr>
              <a:t>(bps)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i="1"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L/R</a:t>
            </a:r>
          </a:p>
        </p:txBody>
      </p:sp>
      <p:sp>
        <p:nvSpPr>
          <p:cNvPr id="112643" name="Rectangle 4"/>
          <p:cNvSpPr>
            <a:spLocks noChangeArrowheads="1"/>
          </p:cNvSpPr>
          <p:nvPr/>
        </p:nvSpPr>
        <p:spPr bwMode="auto">
          <a:xfrm>
            <a:off x="6259512" y="4293096"/>
            <a:ext cx="4913038"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prop</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传播时延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d</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物理链路的长度</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s</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传播速度</a:t>
            </a:r>
            <a:r>
              <a:rPr lang="en-US" sz="2000" dirty="0">
                <a:solidFill>
                  <a:srgbClr val="000099"/>
                </a:solidFill>
                <a:latin typeface="+mn-ea"/>
                <a:cs typeface="ＭＳ Ｐゴシック" charset="0"/>
              </a:rPr>
              <a:t> (~2x10</a:t>
            </a:r>
            <a:r>
              <a:rPr lang="en-US" sz="2000" baseline="30000" dirty="0">
                <a:solidFill>
                  <a:srgbClr val="000099"/>
                </a:solidFill>
                <a:latin typeface="+mn-ea"/>
                <a:cs typeface="ＭＳ Ｐゴシック" charset="0"/>
              </a:rPr>
              <a:t>8</a:t>
            </a:r>
            <a:r>
              <a:rPr lang="en-US" sz="2000" dirty="0">
                <a:solidFill>
                  <a:srgbClr val="000099"/>
                </a:solidFill>
                <a:latin typeface="+mn-ea"/>
                <a:cs typeface="ＭＳ Ｐゴシック" charset="0"/>
              </a:rPr>
              <a:t> m/sec, </a:t>
            </a:r>
            <a:r>
              <a:rPr lang="zh-CN" altLang="en-US" sz="2000" dirty="0">
                <a:solidFill>
                  <a:srgbClr val="000099"/>
                </a:solidFill>
                <a:latin typeface="+mn-ea"/>
                <a:cs typeface="ＭＳ Ｐゴシック" charset="0"/>
              </a:rPr>
              <a:t>光速一半</a:t>
            </a:r>
            <a:r>
              <a:rPr lang="en-US" sz="2000" dirty="0">
                <a:solidFill>
                  <a:srgbClr val="000099"/>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a:t>
            </a:r>
            <a:r>
              <a:rPr lang="en-US" sz="2000"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d </a:t>
            </a:r>
            <a:r>
              <a:rPr lang="en-US" sz="2000" dirty="0">
                <a:solidFill>
                  <a:srgbClr val="000099"/>
                </a:solidFill>
                <a:latin typeface="Times New Roman" panose="02020603050405020304" pitchFamily="18" charset="0"/>
                <a:cs typeface="Times New Roman" panose="02020603050405020304" pitchFamily="18" charset="0"/>
              </a:rPr>
              <a:t>/ </a:t>
            </a:r>
            <a:r>
              <a:rPr lang="en-US" sz="2000" i="1" dirty="0">
                <a:solidFill>
                  <a:srgbClr val="000099"/>
                </a:solidFill>
                <a:latin typeface="Times New Roman" panose="02020603050405020304" pitchFamily="18" charset="0"/>
                <a:cs typeface="Times New Roman" panose="02020603050405020304" pitchFamily="18"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3"/>
            <a:ext cx="5343698" cy="2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534369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4400" dirty="0">
                <a:solidFill>
                  <a:srgbClr val="000099"/>
                </a:solidFill>
                <a:latin typeface="Comic Sans MS" panose="030F0702030302020204" pitchFamily="66" charset="0"/>
              </a:rPr>
              <a:t>分组延迟的四种来源</a:t>
            </a:r>
            <a:endParaRPr lang="en-US" altLang="zh-CN" sz="4800" dirty="0">
              <a:solidFill>
                <a:srgbClr val="000099"/>
              </a:solidFill>
              <a:latin typeface="Comic Sans MS" panose="030F0702030302020204" pitchFamily="66" charset="0"/>
            </a:endParaRP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trans</a:t>
              </a:r>
              <a:r>
                <a:rPr lang="en-US" altLang="zh-CN" sz="2000" baseline="-25000" dirty="0">
                  <a:solidFill>
                    <a:srgbClr val="CC0000"/>
                  </a:solidFill>
                  <a:latin typeface="+mn-ea"/>
                  <a:ea typeface="+mn-ea"/>
                </a:rPr>
                <a:t> </a:t>
              </a:r>
              <a:r>
                <a:rPr lang="zh-CN" altLang="en-US" sz="2000" dirty="0">
                  <a:solidFill>
                    <a:srgbClr val="CC0000"/>
                  </a:solidFill>
                  <a:latin typeface="+mn-ea"/>
                  <a:ea typeface="+mn-ea"/>
                </a:rPr>
                <a:t>与</a:t>
              </a:r>
              <a:r>
                <a:rPr lang="en-US" altLang="zh-CN" sz="2000" dirty="0">
                  <a:solidFill>
                    <a:srgbClr val="CC0000"/>
                  </a:solidFill>
                  <a:latin typeface="+mn-ea"/>
                  <a:ea typeface="+mn-ea"/>
                </a:rPr>
                <a:t> </a:t>
              </a: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prop</a:t>
              </a:r>
              <a:endParaRPr lang="en-US" altLang="zh-CN" sz="2000" baseline="-25000" dirty="0">
                <a:solidFill>
                  <a:srgbClr val="CC0000"/>
                </a:solidFill>
                <a:latin typeface="+mn-ea"/>
                <a:ea typeface="+mn-ea"/>
              </a:endParaRPr>
            </a:p>
            <a:p>
              <a:pPr algn="ctr"/>
              <a:r>
                <a:rPr lang="zh-CN" altLang="en-US" sz="2000" dirty="0">
                  <a:solidFill>
                    <a:srgbClr val="CC0000"/>
                  </a:solidFill>
                  <a:latin typeface="+mn-ea"/>
                  <a:ea typeface="+mn-ea"/>
                </a:rPr>
                <a:t>千差万别</a:t>
              </a:r>
              <a:endParaRPr lang="en-US" altLang="zh-CN" sz="2000" dirty="0">
                <a:solidFill>
                  <a:srgbClr val="CC0000"/>
                </a:solidFill>
                <a:latin typeface="+mn-ea"/>
                <a:ea typeface="+mn-ea"/>
              </a:endParaRP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65" name="Group 70">
            <a:extLst>
              <a:ext uri="{FF2B5EF4-FFF2-40B4-BE49-F238E27FC236}">
                <a16:creationId xmlns:a16="http://schemas.microsoft.com/office/drawing/2014/main" id="{85BDAD5B-1F8B-4141-8E59-D9F7F6B03592}"/>
              </a:ext>
            </a:extLst>
          </p:cNvPr>
          <p:cNvGrpSpPr>
            <a:grpSpLocks/>
          </p:cNvGrpSpPr>
          <p:nvPr/>
        </p:nvGrpSpPr>
        <p:grpSpPr bwMode="auto">
          <a:xfrm>
            <a:off x="3267075" y="1249364"/>
            <a:ext cx="5894388" cy="2935287"/>
            <a:chOff x="1743075" y="1249363"/>
            <a:chExt cx="5894066" cy="2935287"/>
          </a:xfrm>
        </p:grpSpPr>
        <p:sp>
          <p:nvSpPr>
            <p:cNvPr id="66" name="Line 24">
              <a:extLst>
                <a:ext uri="{FF2B5EF4-FFF2-40B4-BE49-F238E27FC236}">
                  <a16:creationId xmlns:a16="http://schemas.microsoft.com/office/drawing/2014/main" id="{AA8D8249-2C05-402B-82B5-73B57E7F0215}"/>
                </a:ext>
              </a:extLst>
            </p:cNvPr>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 name="Group 347">
              <a:extLst>
                <a:ext uri="{FF2B5EF4-FFF2-40B4-BE49-F238E27FC236}">
                  <a16:creationId xmlns:a16="http://schemas.microsoft.com/office/drawing/2014/main" id="{B0B43CCF-CF1A-401C-94E6-8A51B6E0C80E}"/>
                </a:ext>
              </a:extLst>
            </p:cNvPr>
            <p:cNvGrpSpPr>
              <a:grpSpLocks/>
            </p:cNvGrpSpPr>
            <p:nvPr/>
          </p:nvGrpSpPr>
          <p:grpSpPr bwMode="auto">
            <a:xfrm>
              <a:off x="3336378" y="1905474"/>
              <a:ext cx="1162562" cy="715538"/>
              <a:chOff x="1871277" y="1576300"/>
              <a:chExt cx="1128371" cy="437861"/>
            </a:xfrm>
          </p:grpSpPr>
          <p:sp>
            <p:nvSpPr>
              <p:cNvPr id="125" name="Oval 112">
                <a:extLst>
                  <a:ext uri="{FF2B5EF4-FFF2-40B4-BE49-F238E27FC236}">
                    <a16:creationId xmlns:a16="http://schemas.microsoft.com/office/drawing/2014/main" id="{6701ADBE-5AE2-418D-8884-49C313427F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6" name="Rectangle 113">
                <a:extLst>
                  <a:ext uri="{FF2B5EF4-FFF2-40B4-BE49-F238E27FC236}">
                    <a16:creationId xmlns:a16="http://schemas.microsoft.com/office/drawing/2014/main" id="{4168ADBE-6E19-4B6E-A609-E420B4149807}"/>
                  </a:ext>
                </a:extLst>
              </p:cNvPr>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7" name="Oval 114">
                <a:extLst>
                  <a:ext uri="{FF2B5EF4-FFF2-40B4-BE49-F238E27FC236}">
                    <a16:creationId xmlns:a16="http://schemas.microsoft.com/office/drawing/2014/main" id="{CEDDA68C-7312-4B5C-B033-A4D17B23FE9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8" name="Freeform 115">
                <a:extLst>
                  <a:ext uri="{FF2B5EF4-FFF2-40B4-BE49-F238E27FC236}">
                    <a16:creationId xmlns:a16="http://schemas.microsoft.com/office/drawing/2014/main" id="{C21DACBE-B14E-4712-8041-FF6A01D4EBC2}"/>
                  </a:ext>
                </a:extLst>
              </p:cNvPr>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16">
                <a:extLst>
                  <a:ext uri="{FF2B5EF4-FFF2-40B4-BE49-F238E27FC236}">
                    <a16:creationId xmlns:a16="http://schemas.microsoft.com/office/drawing/2014/main" id="{884DE43E-740E-4841-A1AB-0C77B8E648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0" name="Freeform 117">
                <a:extLst>
                  <a:ext uri="{FF2B5EF4-FFF2-40B4-BE49-F238E27FC236}">
                    <a16:creationId xmlns:a16="http://schemas.microsoft.com/office/drawing/2014/main" id="{126037A4-F110-42B7-90B2-849095E329E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1" name="Freeform 118">
                <a:extLst>
                  <a:ext uri="{FF2B5EF4-FFF2-40B4-BE49-F238E27FC236}">
                    <a16:creationId xmlns:a16="http://schemas.microsoft.com/office/drawing/2014/main" id="{766808A6-55DE-464B-B3B1-E99340D0704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2" name="Straight Connector 119">
                <a:extLst>
                  <a:ext uri="{FF2B5EF4-FFF2-40B4-BE49-F238E27FC236}">
                    <a16:creationId xmlns:a16="http://schemas.microsoft.com/office/drawing/2014/main" id="{B636BBC4-A16C-45E7-95C1-9265206315FC}"/>
                  </a:ext>
                </a:extLst>
              </p:cNvPr>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 name="Straight Connector 120">
                <a:extLst>
                  <a:ext uri="{FF2B5EF4-FFF2-40B4-BE49-F238E27FC236}">
                    <a16:creationId xmlns:a16="http://schemas.microsoft.com/office/drawing/2014/main" id="{F3031E6A-FCE7-48C7-9D79-B4BA45AAD8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 name="Line 26">
              <a:extLst>
                <a:ext uri="{FF2B5EF4-FFF2-40B4-BE49-F238E27FC236}">
                  <a16:creationId xmlns:a16="http://schemas.microsoft.com/office/drawing/2014/main" id="{97439E5D-5C2A-483A-894E-585D8C378116}"/>
                </a:ext>
              </a:extLst>
            </p:cNvPr>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9" name="Rectangle 29">
              <a:extLst>
                <a:ext uri="{FF2B5EF4-FFF2-40B4-BE49-F238E27FC236}">
                  <a16:creationId xmlns:a16="http://schemas.microsoft.com/office/drawing/2014/main" id="{50000FE0-2472-48C4-B88A-4790E007E686}"/>
                </a:ext>
              </a:extLst>
            </p:cNvPr>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0" name="Rectangle 30">
              <a:extLst>
                <a:ext uri="{FF2B5EF4-FFF2-40B4-BE49-F238E27FC236}">
                  <a16:creationId xmlns:a16="http://schemas.microsoft.com/office/drawing/2014/main" id="{0A5390A2-5146-46C3-BB8A-D0281D2B24E9}"/>
                </a:ext>
              </a:extLst>
            </p:cNvPr>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1" name="Rectangle 31">
              <a:extLst>
                <a:ext uri="{FF2B5EF4-FFF2-40B4-BE49-F238E27FC236}">
                  <a16:creationId xmlns:a16="http://schemas.microsoft.com/office/drawing/2014/main" id="{BD07DEF6-C676-4769-B3F0-E9ED55CC7343}"/>
                </a:ext>
              </a:extLst>
            </p:cNvPr>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2" name="Line 35">
              <a:extLst>
                <a:ext uri="{FF2B5EF4-FFF2-40B4-BE49-F238E27FC236}">
                  <a16:creationId xmlns:a16="http://schemas.microsoft.com/office/drawing/2014/main" id="{CA7A8493-D150-408B-A80D-69FFDE396B26}"/>
                </a:ext>
              </a:extLst>
            </p:cNvPr>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3" name="Rectangle 38">
              <a:extLst>
                <a:ext uri="{FF2B5EF4-FFF2-40B4-BE49-F238E27FC236}">
                  <a16:creationId xmlns:a16="http://schemas.microsoft.com/office/drawing/2014/main" id="{A7FF13F0-E75A-4C91-A182-5E8F2645C0BD}"/>
                </a:ext>
              </a:extLst>
            </p:cNvPr>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4" name="Text Box 39">
              <a:extLst>
                <a:ext uri="{FF2B5EF4-FFF2-40B4-BE49-F238E27FC236}">
                  <a16:creationId xmlns:a16="http://schemas.microsoft.com/office/drawing/2014/main" id="{5647AD4E-DA15-432A-9FE6-0B678F199F54}"/>
                </a:ext>
              </a:extLst>
            </p:cNvPr>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75" name="Line 40">
              <a:extLst>
                <a:ext uri="{FF2B5EF4-FFF2-40B4-BE49-F238E27FC236}">
                  <a16:creationId xmlns:a16="http://schemas.microsoft.com/office/drawing/2014/main" id="{260B517D-CCD2-4772-ADD1-2BD2CCDC55F8}"/>
                </a:ext>
              </a:extLst>
            </p:cNvPr>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6" name="Text Box 43">
              <a:extLst>
                <a:ext uri="{FF2B5EF4-FFF2-40B4-BE49-F238E27FC236}">
                  <a16:creationId xmlns:a16="http://schemas.microsoft.com/office/drawing/2014/main" id="{F45ACF25-2B6B-4705-BBC7-E69FE5F23545}"/>
                </a:ext>
              </a:extLst>
            </p:cNvPr>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86" name="Line 44">
              <a:extLst>
                <a:ext uri="{FF2B5EF4-FFF2-40B4-BE49-F238E27FC236}">
                  <a16:creationId xmlns:a16="http://schemas.microsoft.com/office/drawing/2014/main" id="{5207989D-C5FA-479F-BD16-C0DDE11B88C0}"/>
                </a:ext>
              </a:extLst>
            </p:cNvPr>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6" name="Line 45">
              <a:extLst>
                <a:ext uri="{FF2B5EF4-FFF2-40B4-BE49-F238E27FC236}">
                  <a16:creationId xmlns:a16="http://schemas.microsoft.com/office/drawing/2014/main" id="{08D7681D-FB14-4344-9ED4-51AA5DA38ADC}"/>
                </a:ext>
              </a:extLst>
            </p:cNvPr>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 name="Text Box 46">
              <a:extLst>
                <a:ext uri="{FF2B5EF4-FFF2-40B4-BE49-F238E27FC236}">
                  <a16:creationId xmlns:a16="http://schemas.microsoft.com/office/drawing/2014/main" id="{C007F44B-0543-49F8-9E78-4BCE3C95D68A}"/>
                </a:ext>
              </a:extLst>
            </p:cNvPr>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8" name="Line 47">
              <a:extLst>
                <a:ext uri="{FF2B5EF4-FFF2-40B4-BE49-F238E27FC236}">
                  <a16:creationId xmlns:a16="http://schemas.microsoft.com/office/drawing/2014/main" id="{B33DCF90-34BA-41F1-A180-4515405815C9}"/>
                </a:ext>
              </a:extLst>
            </p:cNvPr>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9" name="Rectangle 3">
              <a:extLst>
                <a:ext uri="{FF2B5EF4-FFF2-40B4-BE49-F238E27FC236}">
                  <a16:creationId xmlns:a16="http://schemas.microsoft.com/office/drawing/2014/main" id="{B3FBC133-AA8C-4C83-AAC6-3AC92656B412}"/>
                </a:ext>
              </a:extLst>
            </p:cNvPr>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100" name="Line 25">
              <a:extLst>
                <a:ext uri="{FF2B5EF4-FFF2-40B4-BE49-F238E27FC236}">
                  <a16:creationId xmlns:a16="http://schemas.microsoft.com/office/drawing/2014/main" id="{9EE0FA8A-B898-4D89-8C2F-6693EF93A668}"/>
                </a:ext>
              </a:extLst>
            </p:cNvPr>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1" name="Rectangle 32">
              <a:extLst>
                <a:ext uri="{FF2B5EF4-FFF2-40B4-BE49-F238E27FC236}">
                  <a16:creationId xmlns:a16="http://schemas.microsoft.com/office/drawing/2014/main" id="{B53C47E6-F6AB-43FF-8C3E-8325ADC8D9FD}"/>
                </a:ext>
              </a:extLst>
            </p:cNvPr>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02" name="Line 33">
              <a:extLst>
                <a:ext uri="{FF2B5EF4-FFF2-40B4-BE49-F238E27FC236}">
                  <a16:creationId xmlns:a16="http://schemas.microsoft.com/office/drawing/2014/main" id="{0B7FECB4-4CFA-4546-9199-3A0B4C4CB044}"/>
                </a:ext>
              </a:extLst>
            </p:cNvPr>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3" name="Text Box 36">
              <a:extLst>
                <a:ext uri="{FF2B5EF4-FFF2-40B4-BE49-F238E27FC236}">
                  <a16:creationId xmlns:a16="http://schemas.microsoft.com/office/drawing/2014/main" id="{89CAEB66-A4ED-4F01-91F8-72D2A8AD9A51}"/>
                </a:ext>
              </a:extLst>
            </p:cNvPr>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104" name="Text Box 37">
              <a:extLst>
                <a:ext uri="{FF2B5EF4-FFF2-40B4-BE49-F238E27FC236}">
                  <a16:creationId xmlns:a16="http://schemas.microsoft.com/office/drawing/2014/main" id="{700E8729-405F-4BF3-BCEE-20B69676F144}"/>
                </a:ext>
              </a:extLst>
            </p:cNvPr>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105" name="Group 66">
              <a:extLst>
                <a:ext uri="{FF2B5EF4-FFF2-40B4-BE49-F238E27FC236}">
                  <a16:creationId xmlns:a16="http://schemas.microsoft.com/office/drawing/2014/main" id="{4A1F1126-ECF7-41A4-AC1D-8CE744A31898}"/>
                </a:ext>
              </a:extLst>
            </p:cNvPr>
            <p:cNvGrpSpPr>
              <a:grpSpLocks/>
            </p:cNvGrpSpPr>
            <p:nvPr/>
          </p:nvGrpSpPr>
          <p:grpSpPr bwMode="auto">
            <a:xfrm>
              <a:off x="1893888" y="1541463"/>
              <a:ext cx="779462" cy="679450"/>
              <a:chOff x="-44" y="1473"/>
              <a:chExt cx="981" cy="1105"/>
            </a:xfrm>
          </p:grpSpPr>
          <p:pic>
            <p:nvPicPr>
              <p:cNvPr id="123" name="Picture 67" descr="desktop_computer_stylized_medium">
                <a:extLst>
                  <a:ext uri="{FF2B5EF4-FFF2-40B4-BE49-F238E27FC236}">
                    <a16:creationId xmlns:a16="http://schemas.microsoft.com/office/drawing/2014/main" id="{E988A25D-3DE0-43BB-BCE9-4F21A7621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68">
                <a:extLst>
                  <a:ext uri="{FF2B5EF4-FFF2-40B4-BE49-F238E27FC236}">
                    <a16:creationId xmlns:a16="http://schemas.microsoft.com/office/drawing/2014/main" id="{D4495694-BBB2-41B5-964A-83929727E652}"/>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06" name="Group 69">
              <a:extLst>
                <a:ext uri="{FF2B5EF4-FFF2-40B4-BE49-F238E27FC236}">
                  <a16:creationId xmlns:a16="http://schemas.microsoft.com/office/drawing/2014/main" id="{2D966437-D674-4603-9FB9-AB755DFA1566}"/>
                </a:ext>
              </a:extLst>
            </p:cNvPr>
            <p:cNvGrpSpPr>
              <a:grpSpLocks/>
            </p:cNvGrpSpPr>
            <p:nvPr/>
          </p:nvGrpSpPr>
          <p:grpSpPr bwMode="auto">
            <a:xfrm>
              <a:off x="1943685" y="2548431"/>
              <a:ext cx="779463" cy="679450"/>
              <a:chOff x="-44" y="1473"/>
              <a:chExt cx="981" cy="1105"/>
            </a:xfrm>
          </p:grpSpPr>
          <p:pic>
            <p:nvPicPr>
              <p:cNvPr id="121" name="Picture 70" descr="desktop_computer_stylized_medium">
                <a:extLst>
                  <a:ext uri="{FF2B5EF4-FFF2-40B4-BE49-F238E27FC236}">
                    <a16:creationId xmlns:a16="http://schemas.microsoft.com/office/drawing/2014/main" id="{89191529-A0DF-4D46-905D-32730C355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1">
                <a:extLst>
                  <a:ext uri="{FF2B5EF4-FFF2-40B4-BE49-F238E27FC236}">
                    <a16:creationId xmlns:a16="http://schemas.microsoft.com/office/drawing/2014/main" id="{6DC82C76-F188-4BC4-8A25-3791720ADF87}"/>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07" name="Text Box 41">
              <a:extLst>
                <a:ext uri="{FF2B5EF4-FFF2-40B4-BE49-F238E27FC236}">
                  <a16:creationId xmlns:a16="http://schemas.microsoft.com/office/drawing/2014/main" id="{FF064913-1AFF-4B63-AACD-F28462C17604}"/>
                </a:ext>
              </a:extLst>
            </p:cNvPr>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108" name="Line 42">
              <a:extLst>
                <a:ext uri="{FF2B5EF4-FFF2-40B4-BE49-F238E27FC236}">
                  <a16:creationId xmlns:a16="http://schemas.microsoft.com/office/drawing/2014/main" id="{8056908B-183B-4945-A75E-34BBCC5926FB}"/>
                </a:ext>
              </a:extLst>
            </p:cNvPr>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09" name="Group 347">
              <a:extLst>
                <a:ext uri="{FF2B5EF4-FFF2-40B4-BE49-F238E27FC236}">
                  <a16:creationId xmlns:a16="http://schemas.microsoft.com/office/drawing/2014/main" id="{84645D2B-1E89-4F5E-A74C-1609BE48A885}"/>
                </a:ext>
              </a:extLst>
            </p:cNvPr>
            <p:cNvGrpSpPr>
              <a:grpSpLocks/>
            </p:cNvGrpSpPr>
            <p:nvPr/>
          </p:nvGrpSpPr>
          <p:grpSpPr bwMode="auto">
            <a:xfrm>
              <a:off x="6474579" y="1949848"/>
              <a:ext cx="1162562" cy="715538"/>
              <a:chOff x="1871277" y="1576300"/>
              <a:chExt cx="1128371" cy="437861"/>
            </a:xfrm>
          </p:grpSpPr>
          <p:sp>
            <p:nvSpPr>
              <p:cNvPr id="112" name="Oval 99">
                <a:extLst>
                  <a:ext uri="{FF2B5EF4-FFF2-40B4-BE49-F238E27FC236}">
                    <a16:creationId xmlns:a16="http://schemas.microsoft.com/office/drawing/2014/main" id="{523C1912-6114-4827-B09A-9D85D3236EE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3" name="Rectangle 100">
                <a:extLst>
                  <a:ext uri="{FF2B5EF4-FFF2-40B4-BE49-F238E27FC236}">
                    <a16:creationId xmlns:a16="http://schemas.microsoft.com/office/drawing/2014/main" id="{D62E79C3-27CA-4D5A-925D-76FAEF5B95FE}"/>
                  </a:ext>
                </a:extLst>
              </p:cNvPr>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4" name="Oval 101">
                <a:extLst>
                  <a:ext uri="{FF2B5EF4-FFF2-40B4-BE49-F238E27FC236}">
                    <a16:creationId xmlns:a16="http://schemas.microsoft.com/office/drawing/2014/main" id="{12771591-D181-44D0-8C22-F6467164AB4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5" name="Freeform 102">
                <a:extLst>
                  <a:ext uri="{FF2B5EF4-FFF2-40B4-BE49-F238E27FC236}">
                    <a16:creationId xmlns:a16="http://schemas.microsoft.com/office/drawing/2014/main" id="{0510EE0C-3451-4528-9163-1A87F0A86CBA}"/>
                  </a:ext>
                </a:extLst>
              </p:cNvPr>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6" name="Freeform 103">
                <a:extLst>
                  <a:ext uri="{FF2B5EF4-FFF2-40B4-BE49-F238E27FC236}">
                    <a16:creationId xmlns:a16="http://schemas.microsoft.com/office/drawing/2014/main" id="{F63F964B-706E-49DA-B498-CEF4A1C5B2A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7" name="Freeform 104">
                <a:extLst>
                  <a:ext uri="{FF2B5EF4-FFF2-40B4-BE49-F238E27FC236}">
                    <a16:creationId xmlns:a16="http://schemas.microsoft.com/office/drawing/2014/main" id="{2014D223-6C61-455D-82BC-2B436996F8C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05">
                <a:extLst>
                  <a:ext uri="{FF2B5EF4-FFF2-40B4-BE49-F238E27FC236}">
                    <a16:creationId xmlns:a16="http://schemas.microsoft.com/office/drawing/2014/main" id="{C746FBDF-0EA1-43FE-96A9-6AE9E999886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9" name="Straight Connector 106">
                <a:extLst>
                  <a:ext uri="{FF2B5EF4-FFF2-40B4-BE49-F238E27FC236}">
                    <a16:creationId xmlns:a16="http://schemas.microsoft.com/office/drawing/2014/main" id="{8B0A46D8-7543-46FB-9345-962A81B51C45}"/>
                  </a:ext>
                </a:extLst>
              </p:cNvPr>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 name="Straight Connector 107">
                <a:extLst>
                  <a:ext uri="{FF2B5EF4-FFF2-40B4-BE49-F238E27FC236}">
                    <a16:creationId xmlns:a16="http://schemas.microsoft.com/office/drawing/2014/main" id="{3C9409EC-6CD2-4E99-BE96-C60D9AA952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0" name="Rectangle 31">
              <a:extLst>
                <a:ext uri="{FF2B5EF4-FFF2-40B4-BE49-F238E27FC236}">
                  <a16:creationId xmlns:a16="http://schemas.microsoft.com/office/drawing/2014/main" id="{FEEF241E-7366-4403-9551-D82A6ED6E34A}"/>
                </a:ext>
              </a:extLst>
            </p:cNvPr>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11" name="Line 33">
              <a:extLst>
                <a:ext uri="{FF2B5EF4-FFF2-40B4-BE49-F238E27FC236}">
                  <a16:creationId xmlns:a16="http://schemas.microsoft.com/office/drawing/2014/main" id="{8A420A89-8045-450B-9468-78DB241B66E7}"/>
                </a:ext>
              </a:extLst>
            </p:cNvPr>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1858962" cy="1143000"/>
          </a:xfrm>
        </p:spPr>
        <p:txBody>
          <a:bodyPr/>
          <a:lstStyle/>
          <a:p>
            <a:pPr algn="ctr" eaLnBrk="1" hangingPunct="1"/>
            <a:r>
              <a:rPr lang="zh-CN" altLang="en-US" dirty="0">
                <a:latin typeface="+mj-ea"/>
                <a:ea typeface="+mj-ea"/>
              </a:rPr>
              <a:t>车队类比</a:t>
            </a:r>
            <a:endParaRPr lang="en-US" altLang="zh-CN" dirty="0">
              <a:latin typeface="+mj-ea"/>
              <a:ea typeface="+mj-ea"/>
            </a:endParaRP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zh-CN" altLang="en-US" sz="2400" dirty="0">
                <a:latin typeface="+mn-ea"/>
                <a:ea typeface="+mn-ea"/>
              </a:rPr>
              <a:t>小车以</a:t>
            </a:r>
            <a:r>
              <a:rPr lang="en-US" altLang="ja-JP" sz="2400" dirty="0">
                <a:latin typeface="+mn-ea"/>
                <a:ea typeface="+mn-ea"/>
              </a:rPr>
              <a:t>100 km/</a:t>
            </a:r>
            <a:r>
              <a:rPr lang="en-US" altLang="ja-JP" sz="2400" dirty="0" err="1">
                <a:latin typeface="+mn-ea"/>
                <a:ea typeface="+mn-ea"/>
              </a:rPr>
              <a:t>hr</a:t>
            </a:r>
            <a:r>
              <a:rPr lang="en-US" altLang="zh-CN" sz="2400" dirty="0">
                <a:latin typeface="+mn-ea"/>
                <a:ea typeface="+mn-ea"/>
              </a:rPr>
              <a:t> </a:t>
            </a:r>
            <a:r>
              <a:rPr lang="en-US" altLang="ja-JP" sz="2400" dirty="0">
                <a:latin typeface="+mn-ea"/>
                <a:ea typeface="+mn-ea"/>
              </a:rPr>
              <a:t>“</a:t>
            </a:r>
            <a:r>
              <a:rPr lang="zh-CN" altLang="en-US" sz="2400" dirty="0">
                <a:latin typeface="+mn-ea"/>
                <a:ea typeface="+mn-ea"/>
              </a:rPr>
              <a:t>传播</a:t>
            </a:r>
            <a:r>
              <a:rPr lang="en-US" altLang="ja-JP" sz="2400" dirty="0">
                <a:latin typeface="+mn-ea"/>
                <a:ea typeface="+mn-ea"/>
              </a:rPr>
              <a:t>" </a:t>
            </a:r>
          </a:p>
          <a:p>
            <a:pPr>
              <a:buSzPct val="70000"/>
              <a:buFont typeface="Wingdings" panose="05000000000000000000" pitchFamily="2" charset="2"/>
              <a:buChar char="v"/>
            </a:pPr>
            <a:r>
              <a:rPr lang="zh-CN" altLang="en-US" sz="2400" dirty="0">
                <a:latin typeface="+mn-ea"/>
                <a:ea typeface="+mn-ea"/>
              </a:rPr>
              <a:t>收费亭用</a:t>
            </a:r>
            <a:r>
              <a:rPr lang="en-US" altLang="zh-CN" sz="2400" dirty="0">
                <a:latin typeface="+mn-ea"/>
                <a:ea typeface="+mn-ea"/>
              </a:rPr>
              <a:t>12</a:t>
            </a:r>
            <a:r>
              <a:rPr lang="zh-CN" altLang="en-US" sz="2400" dirty="0">
                <a:latin typeface="+mn-ea"/>
                <a:ea typeface="+mn-ea"/>
              </a:rPr>
              <a:t>秒服务一辆车</a:t>
            </a:r>
            <a:r>
              <a:rPr lang="en-US" altLang="zh-CN" sz="2400" dirty="0">
                <a:latin typeface="+mn-ea"/>
                <a:ea typeface="+mn-ea"/>
              </a:rPr>
              <a:t> (</a:t>
            </a:r>
            <a:r>
              <a:rPr lang="zh-CN" altLang="en-US" sz="2400" dirty="0">
                <a:latin typeface="+mn-ea"/>
                <a:ea typeface="+mn-ea"/>
              </a:rPr>
              <a:t>比特传输时间</a:t>
            </a:r>
            <a:r>
              <a:rPr lang="en-US" altLang="zh-CN" sz="2400" dirty="0">
                <a:latin typeface="+mn-ea"/>
                <a:ea typeface="+mn-ea"/>
              </a:rPr>
              <a:t>)</a:t>
            </a:r>
          </a:p>
          <a:p>
            <a:pPr>
              <a:buSzPct val="70000"/>
              <a:buFont typeface="Wingdings" panose="05000000000000000000" pitchFamily="2" charset="2"/>
              <a:buChar char="v"/>
            </a:pPr>
            <a:r>
              <a:rPr lang="zh-CN" altLang="en-US" sz="2400" dirty="0">
                <a:latin typeface="+mn-ea"/>
                <a:ea typeface="+mn-ea"/>
              </a:rPr>
              <a:t>车</a:t>
            </a:r>
            <a:r>
              <a:rPr lang="en-US" altLang="zh-CN" sz="2400" dirty="0">
                <a:latin typeface="+mn-ea"/>
                <a:ea typeface="+mn-ea"/>
              </a:rPr>
              <a:t> ~ </a:t>
            </a:r>
            <a:r>
              <a:rPr lang="zh-CN" altLang="en-US" sz="2400" dirty="0">
                <a:latin typeface="+mn-ea"/>
                <a:ea typeface="+mn-ea"/>
              </a:rPr>
              <a:t>比特</a:t>
            </a:r>
            <a:r>
              <a:rPr lang="en-US" altLang="zh-CN" sz="2400" dirty="0">
                <a:latin typeface="+mn-ea"/>
                <a:ea typeface="+mn-ea"/>
              </a:rPr>
              <a:t>; </a:t>
            </a:r>
            <a:r>
              <a:rPr lang="zh-CN" altLang="en-US" sz="2400" dirty="0">
                <a:latin typeface="+mn-ea"/>
                <a:ea typeface="+mn-ea"/>
              </a:rPr>
              <a:t>车队</a:t>
            </a:r>
            <a:r>
              <a:rPr lang="en-US" altLang="zh-CN" sz="2400" dirty="0">
                <a:latin typeface="+mn-ea"/>
                <a:ea typeface="+mn-ea"/>
              </a:rPr>
              <a:t> ~ </a:t>
            </a:r>
            <a:r>
              <a:rPr lang="zh-CN" altLang="en-US" sz="2400" dirty="0">
                <a:latin typeface="+mn-ea"/>
                <a:ea typeface="+mn-ea"/>
              </a:rPr>
              <a:t>分组</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需要多长时间车队开始在第二个收费亭排队</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lnSpcReduction="10000"/>
          </a:bodyPr>
          <a:lstStyle/>
          <a:p>
            <a:pPr>
              <a:buSzPct val="70000"/>
              <a:buFont typeface="Wingdings" panose="05000000000000000000" pitchFamily="2" charset="2"/>
              <a:buChar char="v"/>
            </a:pPr>
            <a:r>
              <a:rPr lang="zh-CN" altLang="en-US" sz="2400" dirty="0">
                <a:latin typeface="+mn-ea"/>
                <a:ea typeface="+mn-ea"/>
              </a:rPr>
              <a:t>整个车队通过收费亭进入高速需要的时间</a:t>
            </a:r>
            <a:r>
              <a:rPr lang="en-US" altLang="ja-JP" sz="2400" dirty="0">
                <a:latin typeface="+mn-ea"/>
                <a:ea typeface="+mn-ea"/>
              </a:rPr>
              <a:t> = 12*10 = 120 </a:t>
            </a:r>
            <a:r>
              <a:rPr lang="zh-CN" altLang="en-US" sz="2400" dirty="0">
                <a:latin typeface="+mn-ea"/>
                <a:ea typeface="+mn-ea"/>
              </a:rPr>
              <a:t>秒</a:t>
            </a:r>
            <a:endParaRPr lang="en-US" altLang="ja-JP" sz="2400" dirty="0">
              <a:latin typeface="+mn-ea"/>
              <a:ea typeface="+mn-ea"/>
            </a:endParaRPr>
          </a:p>
          <a:p>
            <a:pPr>
              <a:buSzPct val="70000"/>
              <a:buFont typeface="Wingdings" panose="05000000000000000000" pitchFamily="2" charset="2"/>
              <a:buChar char="v"/>
            </a:pPr>
            <a:r>
              <a:rPr lang="zh-CN" altLang="en-US" sz="2400" dirty="0">
                <a:latin typeface="+mn-ea"/>
                <a:ea typeface="+mn-ea"/>
              </a:rPr>
              <a:t>最后一辆车从第一个收费亭传播到第二个收费亭需要的时间</a:t>
            </a:r>
            <a:r>
              <a:rPr lang="en-US" altLang="zh-CN" sz="2400" dirty="0">
                <a:latin typeface="+mn-ea"/>
                <a:ea typeface="+mn-ea"/>
              </a:rPr>
              <a:t>: 100km/(100km/</a:t>
            </a:r>
            <a:r>
              <a:rPr lang="en-US" altLang="zh-CN" sz="2400" dirty="0" err="1">
                <a:latin typeface="+mn-ea"/>
                <a:ea typeface="+mn-ea"/>
              </a:rPr>
              <a:t>hr</a:t>
            </a:r>
            <a:r>
              <a:rPr lang="en-US" altLang="zh-CN" sz="2400" dirty="0">
                <a:latin typeface="+mn-ea"/>
                <a:ea typeface="+mn-ea"/>
              </a:rPr>
              <a:t>)= 1 </a:t>
            </a:r>
            <a:r>
              <a:rPr lang="en-US" altLang="zh-CN" sz="2400" dirty="0" err="1">
                <a:latin typeface="+mn-ea"/>
                <a:ea typeface="+mn-ea"/>
              </a:rPr>
              <a:t>hr</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A:</a:t>
            </a:r>
            <a:r>
              <a:rPr lang="en-US" altLang="zh-CN" sz="2400" dirty="0">
                <a:solidFill>
                  <a:srgbClr val="CC0000"/>
                </a:solidFill>
                <a:latin typeface="+mn-ea"/>
                <a:ea typeface="+mn-ea"/>
              </a:rPr>
              <a:t> 62 </a:t>
            </a:r>
            <a:r>
              <a:rPr lang="zh-CN" altLang="en-US" sz="2400" dirty="0">
                <a:solidFill>
                  <a:srgbClr val="CC0000"/>
                </a:solidFill>
                <a:latin typeface="+mn-ea"/>
                <a:ea typeface="+mn-ea"/>
              </a:rPr>
              <a:t>分钟</a:t>
            </a:r>
            <a:endParaRPr lang="en-US" altLang="zh-CN" sz="2400" dirty="0">
              <a:solidFill>
                <a:srgbClr val="CC0000"/>
              </a:solidFill>
              <a:latin typeface="+mn-ea"/>
              <a:ea typeface="+mn-ea"/>
            </a:endParaRPr>
          </a:p>
        </p:txBody>
      </p:sp>
      <p:pic>
        <p:nvPicPr>
          <p:cNvPr id="101378" name="Picture 3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9138" y="811214"/>
            <a:ext cx="1982789" cy="17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365250"/>
            <a:chOff x="165" y="725"/>
            <a:chExt cx="5067" cy="860"/>
          </a:xfrm>
        </p:grpSpPr>
        <p:grpSp>
          <p:nvGrpSpPr>
            <p:cNvPr id="101384" name="Group 43"/>
            <p:cNvGrpSpPr>
              <a:grpSpLocks/>
            </p:cNvGrpSpPr>
            <p:nvPr/>
          </p:nvGrpSpPr>
          <p:grpSpPr bwMode="auto">
            <a:xfrm>
              <a:off x="3494" y="781"/>
              <a:ext cx="601" cy="687"/>
              <a:chOff x="1316" y="938"/>
              <a:chExt cx="601" cy="687"/>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9" name="Text Box 45"/>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101385" name="Group 46"/>
            <p:cNvGrpSpPr>
              <a:grpSpLocks/>
            </p:cNvGrpSpPr>
            <p:nvPr/>
          </p:nvGrpSpPr>
          <p:grpSpPr bwMode="auto">
            <a:xfrm>
              <a:off x="1697" y="781"/>
              <a:ext cx="601" cy="687"/>
              <a:chOff x="1316" y="938"/>
              <a:chExt cx="601" cy="687"/>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7" name="Text Box 48"/>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87" name="Text Box 50"/>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89" name="Text Box 52"/>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1" name="Text Box 54"/>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3227388" cy="846137"/>
          </a:xfrm>
        </p:spPr>
        <p:txBody>
          <a:bodyPr/>
          <a:lstStyle/>
          <a:p>
            <a:pPr algn="ctr" eaLnBrk="1" hangingPunct="1"/>
            <a:r>
              <a:rPr lang="zh-CN" altLang="en-US" dirty="0">
                <a:latin typeface="+mj-ea"/>
                <a:ea typeface="+mj-ea"/>
              </a:rPr>
              <a:t>车队类比</a:t>
            </a:r>
            <a:r>
              <a:rPr lang="en-US" altLang="zh-CN" dirty="0">
                <a:latin typeface="+mj-ea"/>
                <a:ea typeface="+mj-ea"/>
              </a:rPr>
              <a:t> (</a:t>
            </a:r>
            <a:r>
              <a:rPr lang="zh-CN" altLang="en-US" dirty="0">
                <a:latin typeface="+mj-ea"/>
                <a:ea typeface="+mj-ea"/>
              </a:rPr>
              <a:t>更多</a:t>
            </a:r>
            <a:r>
              <a:rPr lang="en-US" altLang="zh-CN" dirty="0">
                <a:latin typeface="+mj-ea"/>
                <a:ea typeface="+mj-ea"/>
              </a:rPr>
              <a:t>)</a:t>
            </a:r>
          </a:p>
        </p:txBody>
      </p:sp>
      <p:sp>
        <p:nvSpPr>
          <p:cNvPr id="116740" name="Rectangle 3"/>
          <p:cNvSpPr>
            <a:spLocks noGrp="1" noChangeArrowheads="1"/>
          </p:cNvSpPr>
          <p:nvPr>
            <p:ph type="body" sz="half" idx="4294967295"/>
          </p:nvPr>
        </p:nvSpPr>
        <p:spPr>
          <a:xfrm>
            <a:off x="3868738" y="2862263"/>
            <a:ext cx="7724146" cy="3317875"/>
          </a:xfrm>
        </p:spPr>
        <p:txBody>
          <a:bodyPr/>
          <a:lstStyle/>
          <a:p>
            <a:pPr>
              <a:buFont typeface="Wingdings" panose="05000000000000000000" pitchFamily="2" charset="2"/>
              <a:buChar char="n"/>
            </a:pPr>
            <a:r>
              <a:rPr lang="zh-CN" altLang="en-US" sz="2400" dirty="0">
                <a:latin typeface="+mn-ea"/>
                <a:ea typeface="+mn-ea"/>
              </a:rPr>
              <a:t>现在假设小车以</a:t>
            </a:r>
            <a:r>
              <a:rPr lang="en-US" altLang="ja-JP" sz="2400" dirty="0">
                <a:latin typeface="+mn-ea"/>
                <a:ea typeface="+mn-ea"/>
              </a:rPr>
              <a:t>1000 km/</a:t>
            </a:r>
            <a:r>
              <a:rPr lang="en-US" altLang="ja-JP" sz="2400" dirty="0" err="1">
                <a:latin typeface="+mn-ea"/>
                <a:ea typeface="+mn-ea"/>
              </a:rPr>
              <a:t>hr</a:t>
            </a:r>
            <a:r>
              <a:rPr lang="zh-CN" altLang="en-US" sz="2400" dirty="0">
                <a:latin typeface="+mn-ea"/>
                <a:ea typeface="+mn-ea"/>
              </a:rPr>
              <a:t>的速度传播</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并假设收费亭以每分钟一辆车的速度进行收费服务</a:t>
            </a:r>
            <a:endParaRPr lang="en-US" altLang="zh-CN" sz="2400" dirty="0">
              <a:solidFill>
                <a:schemeClr val="accent2"/>
              </a:solidFill>
              <a:latin typeface="+mn-ea"/>
              <a:ea typeface="+mn-ea"/>
            </a:endParaRPr>
          </a:p>
          <a:p>
            <a:pPr>
              <a:buFont typeface="Wingdings" panose="05000000000000000000" pitchFamily="2" charset="2"/>
              <a:buChar char="n"/>
            </a:pPr>
            <a:r>
              <a:rPr lang="en-US" altLang="zh-CN" sz="2400" i="1" u="sng"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在第一个收费亭完成整个车队的收费服务前是否有小车到达第二个收费亭</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103429" name="Rectangle 4"/>
          <p:cNvSpPr>
            <a:spLocks noGrp="1" noChangeArrowheads="1"/>
          </p:cNvSpPr>
          <p:nvPr>
            <p:ph type="body" sz="half" idx="4294967295"/>
          </p:nvPr>
        </p:nvSpPr>
        <p:spPr>
          <a:xfrm>
            <a:off x="3863752" y="5013325"/>
            <a:ext cx="7989887" cy="1007963"/>
          </a:xfrm>
        </p:spPr>
        <p:txBody>
          <a:bodyPr>
            <a:normAutofit/>
          </a:bodyPr>
          <a:lstStyle/>
          <a:p>
            <a:pPr>
              <a:buFont typeface="Wingdings" panose="05000000000000000000" pitchFamily="2" charset="2"/>
              <a:buChar char="n"/>
            </a:pPr>
            <a:r>
              <a:rPr lang="en-US" altLang="zh-CN" sz="2400" i="1" u="sng" dirty="0">
                <a:solidFill>
                  <a:srgbClr val="CC0000"/>
                </a:solidFill>
                <a:latin typeface="+mn-ea"/>
                <a:ea typeface="+mn-ea"/>
              </a:rPr>
              <a:t>A: Yes!</a:t>
            </a:r>
            <a:r>
              <a:rPr lang="en-US" altLang="zh-CN" sz="2400" dirty="0">
                <a:latin typeface="+mn-ea"/>
                <a:ea typeface="+mn-ea"/>
              </a:rPr>
              <a:t>  7</a:t>
            </a:r>
            <a:r>
              <a:rPr lang="zh-CN" altLang="en-US" sz="2400" dirty="0">
                <a:latin typeface="+mn-ea"/>
                <a:ea typeface="+mn-ea"/>
              </a:rPr>
              <a:t>分钟后</a:t>
            </a:r>
            <a:r>
              <a:rPr lang="en-US" altLang="zh-CN" sz="2400" dirty="0">
                <a:latin typeface="+mn-ea"/>
                <a:ea typeface="+mn-ea"/>
              </a:rPr>
              <a:t>, </a:t>
            </a:r>
            <a:r>
              <a:rPr lang="zh-CN" altLang="en-US" sz="2400" dirty="0">
                <a:latin typeface="+mn-ea"/>
                <a:ea typeface="+mn-ea"/>
              </a:rPr>
              <a:t>第一辆小车到达第二个收费亭</a:t>
            </a:r>
            <a:r>
              <a:rPr lang="en-US" altLang="zh-CN" sz="2400" dirty="0">
                <a:latin typeface="+mn-ea"/>
                <a:ea typeface="+mn-ea"/>
              </a:rPr>
              <a:t>; </a:t>
            </a:r>
            <a:r>
              <a:rPr lang="zh-CN" altLang="en-US" sz="2400" dirty="0">
                <a:latin typeface="+mn-ea"/>
                <a:ea typeface="+mn-ea"/>
              </a:rPr>
              <a:t>此时在第一个收费亭尚有</a:t>
            </a:r>
            <a:r>
              <a:rPr lang="en-US" altLang="zh-CN" sz="2400" dirty="0">
                <a:latin typeface="+mn-ea"/>
                <a:ea typeface="+mn-ea"/>
              </a:rPr>
              <a:t>3</a:t>
            </a:r>
            <a:r>
              <a:rPr lang="zh-CN" altLang="en-US" sz="2400" dirty="0">
                <a:latin typeface="+mn-ea"/>
                <a:ea typeface="+mn-ea"/>
              </a:rPr>
              <a:t>辆小车未完成收费服务</a:t>
            </a:r>
            <a:endParaRPr lang="en-US" altLang="zh-CN" sz="2400" dirty="0">
              <a:latin typeface="+mn-ea"/>
              <a:ea typeface="+mn-ea"/>
            </a:endParaRP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4"/>
            <a:ext cx="3500437" cy="1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36" name="Group 42">
            <a:extLst>
              <a:ext uri="{FF2B5EF4-FFF2-40B4-BE49-F238E27FC236}">
                <a16:creationId xmlns:a16="http://schemas.microsoft.com/office/drawing/2014/main" id="{816B8D60-E24F-457D-8B60-E778BB7470D0}"/>
              </a:ext>
            </a:extLst>
          </p:cNvPr>
          <p:cNvGrpSpPr>
            <a:grpSpLocks/>
          </p:cNvGrpSpPr>
          <p:nvPr/>
        </p:nvGrpSpPr>
        <p:grpSpPr bwMode="auto">
          <a:xfrm>
            <a:off x="1930401" y="1195389"/>
            <a:ext cx="8043863" cy="1365250"/>
            <a:chOff x="165" y="725"/>
            <a:chExt cx="5067" cy="860"/>
          </a:xfrm>
        </p:grpSpPr>
        <p:grpSp>
          <p:nvGrpSpPr>
            <p:cNvPr id="37" name="Group 43">
              <a:extLst>
                <a:ext uri="{FF2B5EF4-FFF2-40B4-BE49-F238E27FC236}">
                  <a16:creationId xmlns:a16="http://schemas.microsoft.com/office/drawing/2014/main" id="{3859EA98-F012-4DFD-84E8-99A4347236CD}"/>
                </a:ext>
              </a:extLst>
            </p:cNvPr>
            <p:cNvGrpSpPr>
              <a:grpSpLocks/>
            </p:cNvGrpSpPr>
            <p:nvPr/>
          </p:nvGrpSpPr>
          <p:grpSpPr bwMode="auto">
            <a:xfrm>
              <a:off x="3494" y="781"/>
              <a:ext cx="601" cy="687"/>
              <a:chOff x="1316" y="938"/>
              <a:chExt cx="601" cy="687"/>
            </a:xfrm>
          </p:grpSpPr>
          <p:sp>
            <p:nvSpPr>
              <p:cNvPr id="61" name="Rectangle 44">
                <a:extLst>
                  <a:ext uri="{FF2B5EF4-FFF2-40B4-BE49-F238E27FC236}">
                    <a16:creationId xmlns:a16="http://schemas.microsoft.com/office/drawing/2014/main" id="{F57E5523-A5F5-411E-B017-EB90D8457751}"/>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2" name="Text Box 45">
                <a:extLst>
                  <a:ext uri="{FF2B5EF4-FFF2-40B4-BE49-F238E27FC236}">
                    <a16:creationId xmlns:a16="http://schemas.microsoft.com/office/drawing/2014/main" id="{C520D0B8-0195-4D2D-90C3-855B1A191244}"/>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38" name="Group 46">
              <a:extLst>
                <a:ext uri="{FF2B5EF4-FFF2-40B4-BE49-F238E27FC236}">
                  <a16:creationId xmlns:a16="http://schemas.microsoft.com/office/drawing/2014/main" id="{5913BA78-29BF-4473-A118-DC930F7DD1B4}"/>
                </a:ext>
              </a:extLst>
            </p:cNvPr>
            <p:cNvGrpSpPr>
              <a:grpSpLocks/>
            </p:cNvGrpSpPr>
            <p:nvPr/>
          </p:nvGrpSpPr>
          <p:grpSpPr bwMode="auto">
            <a:xfrm>
              <a:off x="1697" y="781"/>
              <a:ext cx="601" cy="687"/>
              <a:chOff x="1316" y="938"/>
              <a:chExt cx="601" cy="687"/>
            </a:xfrm>
          </p:grpSpPr>
          <p:sp>
            <p:nvSpPr>
              <p:cNvPr id="59" name="Rectangle 47">
                <a:extLst>
                  <a:ext uri="{FF2B5EF4-FFF2-40B4-BE49-F238E27FC236}">
                    <a16:creationId xmlns:a16="http://schemas.microsoft.com/office/drawing/2014/main" id="{C83D0FC6-F9E7-47DB-A572-E8CCF0E379C2}"/>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0" name="Text Box 48">
                <a:extLst>
                  <a:ext uri="{FF2B5EF4-FFF2-40B4-BE49-F238E27FC236}">
                    <a16:creationId xmlns:a16="http://schemas.microsoft.com/office/drawing/2014/main" id="{271A9C96-A2FB-45AB-9859-5B35E335F220}"/>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39" name="AutoShape 49">
              <a:extLst>
                <a:ext uri="{FF2B5EF4-FFF2-40B4-BE49-F238E27FC236}">
                  <a16:creationId xmlns:a16="http://schemas.microsoft.com/office/drawing/2014/main" id="{A84877A6-5086-439C-A20A-5764CD7B1CC8}"/>
                </a:ext>
              </a:extLst>
            </p:cNvPr>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0" name="Text Box 50">
              <a:extLst>
                <a:ext uri="{FF2B5EF4-FFF2-40B4-BE49-F238E27FC236}">
                  <a16:creationId xmlns:a16="http://schemas.microsoft.com/office/drawing/2014/main" id="{65D8678F-7702-4942-BE3D-996B6009DDCA}"/>
                </a:ext>
              </a:extLst>
            </p:cNvPr>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41" name="Line 51">
              <a:extLst>
                <a:ext uri="{FF2B5EF4-FFF2-40B4-BE49-F238E27FC236}">
                  <a16:creationId xmlns:a16="http://schemas.microsoft.com/office/drawing/2014/main" id="{5EDC8FE5-97D2-45C7-B91C-00A224058D27}"/>
                </a:ext>
              </a:extLst>
            </p:cNvPr>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2" name="Text Box 52">
              <a:extLst>
                <a:ext uri="{FF2B5EF4-FFF2-40B4-BE49-F238E27FC236}">
                  <a16:creationId xmlns:a16="http://schemas.microsoft.com/office/drawing/2014/main" id="{F6745479-0B3A-44A9-B7D9-5B1C9CA0BE7F}"/>
                </a:ext>
              </a:extLst>
            </p:cNvPr>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43" name="Line 53">
              <a:extLst>
                <a:ext uri="{FF2B5EF4-FFF2-40B4-BE49-F238E27FC236}">
                  <a16:creationId xmlns:a16="http://schemas.microsoft.com/office/drawing/2014/main" id="{4A594D80-703E-4CB1-AB8C-E6C83F76D016}"/>
                </a:ext>
              </a:extLst>
            </p:cNvPr>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4" name="Text Box 54">
              <a:extLst>
                <a:ext uri="{FF2B5EF4-FFF2-40B4-BE49-F238E27FC236}">
                  <a16:creationId xmlns:a16="http://schemas.microsoft.com/office/drawing/2014/main" id="{55ADBBF3-9E11-41F6-BC42-1823F622B7A0}"/>
                </a:ext>
              </a:extLst>
            </p:cNvPr>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45" name="Line 55">
              <a:extLst>
                <a:ext uri="{FF2B5EF4-FFF2-40B4-BE49-F238E27FC236}">
                  <a16:creationId xmlns:a16="http://schemas.microsoft.com/office/drawing/2014/main" id="{1B758425-C9D0-44F7-B4CB-47F15F35A86C}"/>
                </a:ext>
              </a:extLst>
            </p:cNvPr>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6" name="Oval 56">
              <a:extLst>
                <a:ext uri="{FF2B5EF4-FFF2-40B4-BE49-F238E27FC236}">
                  <a16:creationId xmlns:a16="http://schemas.microsoft.com/office/drawing/2014/main" id="{4C8F3F7B-AD92-4EBF-8473-6EB242DE578B}"/>
                </a:ext>
              </a:extLst>
            </p:cNvPr>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7" name="Oval 57">
              <a:extLst>
                <a:ext uri="{FF2B5EF4-FFF2-40B4-BE49-F238E27FC236}">
                  <a16:creationId xmlns:a16="http://schemas.microsoft.com/office/drawing/2014/main" id="{3BA964DA-13DC-4026-8EE0-91FC00BA4602}"/>
                </a:ext>
              </a:extLst>
            </p:cNvPr>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8" name="Oval 58">
              <a:extLst>
                <a:ext uri="{FF2B5EF4-FFF2-40B4-BE49-F238E27FC236}">
                  <a16:creationId xmlns:a16="http://schemas.microsoft.com/office/drawing/2014/main" id="{816B7ACA-1044-4BC4-B250-210E22DC1D70}"/>
                </a:ext>
              </a:extLst>
            </p:cNvPr>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49" name="Picture 59" descr="MCj03985170000[1]">
              <a:extLst>
                <a:ext uri="{FF2B5EF4-FFF2-40B4-BE49-F238E27FC236}">
                  <a16:creationId xmlns:a16="http://schemas.microsoft.com/office/drawing/2014/main" id="{4DAAF51A-BBA1-42F0-A7CE-23AB863940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60" descr="MCj03985170000[1]">
              <a:extLst>
                <a:ext uri="{FF2B5EF4-FFF2-40B4-BE49-F238E27FC236}">
                  <a16:creationId xmlns:a16="http://schemas.microsoft.com/office/drawing/2014/main" id="{BB92A590-D383-4360-9FF7-01CBFAAE2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61">
              <a:extLst>
                <a:ext uri="{FF2B5EF4-FFF2-40B4-BE49-F238E27FC236}">
                  <a16:creationId xmlns:a16="http://schemas.microsoft.com/office/drawing/2014/main" id="{D8A531F2-BCB0-40FE-AE66-C86809804CEF}"/>
                </a:ext>
              </a:extLst>
            </p:cNvPr>
            <p:cNvGrpSpPr>
              <a:grpSpLocks/>
            </p:cNvGrpSpPr>
            <p:nvPr/>
          </p:nvGrpSpPr>
          <p:grpSpPr bwMode="auto">
            <a:xfrm>
              <a:off x="1815" y="725"/>
              <a:ext cx="289" cy="490"/>
              <a:chOff x="2365" y="1352"/>
              <a:chExt cx="1022" cy="1616"/>
            </a:xfrm>
          </p:grpSpPr>
          <p:pic>
            <p:nvPicPr>
              <p:cNvPr id="57" name="Picture 62">
                <a:extLst>
                  <a:ext uri="{FF2B5EF4-FFF2-40B4-BE49-F238E27FC236}">
                    <a16:creationId xmlns:a16="http://schemas.microsoft.com/office/drawing/2014/main" id="{938FD7F6-84BC-49D2-A295-3FEED168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63">
                <a:extLst>
                  <a:ext uri="{FF2B5EF4-FFF2-40B4-BE49-F238E27FC236}">
                    <a16:creationId xmlns:a16="http://schemas.microsoft.com/office/drawing/2014/main" id="{B1FFFB4C-5F00-4086-B464-EC9E3197BF3C}"/>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52" name="Picture 64" descr="MCj03985170000[1]">
              <a:extLst>
                <a:ext uri="{FF2B5EF4-FFF2-40B4-BE49-F238E27FC236}">
                  <a16:creationId xmlns:a16="http://schemas.microsoft.com/office/drawing/2014/main" id="{290B23D7-8D62-47FE-9CF1-DB233677E4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65">
              <a:extLst>
                <a:ext uri="{FF2B5EF4-FFF2-40B4-BE49-F238E27FC236}">
                  <a16:creationId xmlns:a16="http://schemas.microsoft.com/office/drawing/2014/main" id="{E811738B-052B-470E-993D-D1B1A8C4F5C2}"/>
                </a:ext>
              </a:extLst>
            </p:cNvPr>
            <p:cNvGrpSpPr>
              <a:grpSpLocks/>
            </p:cNvGrpSpPr>
            <p:nvPr/>
          </p:nvGrpSpPr>
          <p:grpSpPr bwMode="auto">
            <a:xfrm>
              <a:off x="3656" y="743"/>
              <a:ext cx="289" cy="490"/>
              <a:chOff x="2365" y="1352"/>
              <a:chExt cx="1022" cy="1616"/>
            </a:xfrm>
          </p:grpSpPr>
          <p:pic>
            <p:nvPicPr>
              <p:cNvPr id="55" name="Picture 66">
                <a:extLst>
                  <a:ext uri="{FF2B5EF4-FFF2-40B4-BE49-F238E27FC236}">
                    <a16:creationId xmlns:a16="http://schemas.microsoft.com/office/drawing/2014/main" id="{FEE1B31E-3A73-4D4E-83BB-8600494B4D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7">
                <a:extLst>
                  <a:ext uri="{FF2B5EF4-FFF2-40B4-BE49-F238E27FC236}">
                    <a16:creationId xmlns:a16="http://schemas.microsoft.com/office/drawing/2014/main" id="{CC66F32A-BB59-413A-8249-2624D789BC93}"/>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54" name="Line 68">
              <a:extLst>
                <a:ext uri="{FF2B5EF4-FFF2-40B4-BE49-F238E27FC236}">
                  <a16:creationId xmlns:a16="http://schemas.microsoft.com/office/drawing/2014/main" id="{BEB160B0-B1F8-47A0-8FA8-EEF6C5B5206E}"/>
                </a:ext>
              </a:extLst>
            </p:cNvPr>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R</a:t>
            </a:r>
            <a:r>
              <a:rPr lang="en-US" altLang="zh-CN" sz="2400" i="1" dirty="0">
                <a:latin typeface="+mn-ea"/>
                <a:ea typeface="+mn-ea"/>
              </a:rPr>
              <a:t>: </a:t>
            </a:r>
            <a:r>
              <a:rPr lang="zh-CN" altLang="en-US" sz="2400" i="1" dirty="0">
                <a:latin typeface="+mn-ea"/>
                <a:ea typeface="+mn-ea"/>
              </a:rPr>
              <a:t>链路带宽</a:t>
            </a:r>
            <a:r>
              <a:rPr lang="en-US" altLang="zh-CN" sz="2400" i="1" dirty="0">
                <a:latin typeface="+mn-ea"/>
                <a:ea typeface="+mn-ea"/>
              </a:rPr>
              <a:t>(bps)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L</a:t>
            </a:r>
            <a:r>
              <a:rPr lang="en-US" altLang="zh-CN" sz="2400" i="1" dirty="0">
                <a:latin typeface="+mn-ea"/>
                <a:ea typeface="+mn-ea"/>
              </a:rPr>
              <a:t>: </a:t>
            </a:r>
            <a:r>
              <a:rPr lang="zh-CN" altLang="en-US" sz="2400" i="1" dirty="0">
                <a:latin typeface="+mn-ea"/>
                <a:ea typeface="+mn-ea"/>
              </a:rPr>
              <a:t>分组长度</a:t>
            </a:r>
            <a:r>
              <a:rPr lang="en-US" altLang="zh-CN" sz="2400" i="1" dirty="0">
                <a:latin typeface="+mn-ea"/>
                <a:ea typeface="+mn-ea"/>
              </a:rPr>
              <a:t>(bits)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a</a:t>
            </a:r>
            <a:r>
              <a:rPr lang="en-US" altLang="zh-CN" sz="2400" i="1" dirty="0">
                <a:latin typeface="+mn-ea"/>
                <a:ea typeface="+mn-ea"/>
              </a:rPr>
              <a:t>: </a:t>
            </a:r>
            <a:r>
              <a:rPr lang="zh-CN" altLang="en-US" sz="2400" i="1" dirty="0">
                <a:latin typeface="+mn-ea"/>
                <a:ea typeface="+mn-ea"/>
              </a:rPr>
              <a:t>平均分组到达率</a:t>
            </a:r>
            <a:endParaRPr lang="en-US" altLang="zh-CN" sz="2400" i="1" dirty="0">
              <a:latin typeface="+mn-ea"/>
              <a:ea typeface="+mn-ea"/>
            </a:endParaRPr>
          </a:p>
        </p:txBody>
      </p:sp>
      <p:sp>
        <p:nvSpPr>
          <p:cNvPr id="105487" name="Rectangle 2"/>
          <p:cNvSpPr>
            <a:spLocks noGrp="1" noChangeArrowheads="1"/>
          </p:cNvSpPr>
          <p:nvPr>
            <p:ph type="title" idx="4294967295"/>
          </p:nvPr>
        </p:nvSpPr>
        <p:spPr>
          <a:xfrm>
            <a:off x="1891065" y="34132"/>
            <a:ext cx="3988911" cy="1143000"/>
          </a:xfrm>
        </p:spPr>
        <p:txBody>
          <a:bodyPr>
            <a:normAutofit/>
          </a:bodyPr>
          <a:lstStyle/>
          <a:p>
            <a:pPr algn="ctr" eaLnBrk="1" hangingPunct="1"/>
            <a:r>
              <a:rPr lang="zh-CN" altLang="en-US" sz="4000" dirty="0">
                <a:latin typeface="+mj-ea"/>
                <a:ea typeface="+mj-ea"/>
              </a:rPr>
              <a:t>排队时延</a:t>
            </a:r>
            <a:r>
              <a:rPr lang="en-US" altLang="zh-CN" sz="4000" dirty="0">
                <a:latin typeface="+mj-ea"/>
                <a:ea typeface="+mj-ea"/>
              </a:rPr>
              <a:t> (</a:t>
            </a:r>
            <a:r>
              <a:rPr lang="zh-CN" altLang="en-US" sz="4000" dirty="0">
                <a:latin typeface="+mj-ea"/>
                <a:ea typeface="+mj-ea"/>
              </a:rPr>
              <a:t>重提</a:t>
            </a:r>
            <a:r>
              <a:rPr lang="en-US" altLang="zh-CN" sz="4000" dirty="0">
                <a:latin typeface="+mj-ea"/>
                <a:ea typeface="+mj-ea"/>
              </a:rPr>
              <a:t>)</a:t>
            </a:r>
            <a:endParaRPr lang="en-US" altLang="zh-CN" dirty="0">
              <a:latin typeface="+mj-ea"/>
              <a:ea typeface="+mj-ea"/>
            </a:endParaRPr>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通行密度 </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La/R</a:t>
            </a:r>
          </a:p>
        </p:txBody>
      </p:sp>
      <p:sp>
        <p:nvSpPr>
          <p:cNvPr id="118790" name="Rectangle 62"/>
          <p:cNvSpPr>
            <a:spLocks noChangeArrowheads="1"/>
          </p:cNvSpPr>
          <p:nvPr/>
        </p:nvSpPr>
        <p:spPr bwMode="auto">
          <a:xfrm>
            <a:off x="935013" y="4154071"/>
            <a:ext cx="6457131"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dirty="0">
                <a:solidFill>
                  <a:srgbClr val="000099"/>
                </a:solidFill>
                <a:latin typeface="Times New Roman" panose="02020603050405020304" pitchFamily="18" charset="0"/>
                <a:ea typeface="+mn-ea"/>
                <a:cs typeface="Times New Roman" panose="02020603050405020304" pitchFamily="18" charset="0"/>
              </a:rPr>
              <a:t> </a:t>
            </a:r>
            <a:r>
              <a:rPr lang="en-US" altLang="zh-CN" dirty="0">
                <a:solidFill>
                  <a:srgbClr val="000099"/>
                </a:solidFill>
                <a:latin typeface="+mn-ea"/>
                <a:ea typeface="+mn-ea"/>
              </a:rPr>
              <a:t>~ 0: </a:t>
            </a:r>
            <a:r>
              <a:rPr lang="zh-CN" altLang="en-US" dirty="0">
                <a:solidFill>
                  <a:srgbClr val="000099"/>
                </a:solidFill>
                <a:latin typeface="+mn-ea"/>
                <a:ea typeface="+mn-ea"/>
              </a:rPr>
              <a:t>平均排队时延小</a:t>
            </a:r>
            <a:endParaRPr lang="en-US" altLang="zh-CN" dirty="0">
              <a:solidFill>
                <a:srgbClr val="000099"/>
              </a:solidFill>
              <a:latin typeface="+mn-ea"/>
              <a:ea typeface="+mn-ea"/>
            </a:endParaRP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平均排队时延大</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到达的</a:t>
            </a:r>
            <a:r>
              <a:rPr lang="en-US" altLang="zh-CN" dirty="0">
                <a:solidFill>
                  <a:srgbClr val="000099"/>
                </a:solidFill>
                <a:latin typeface="+mn-ea"/>
                <a:ea typeface="+mn-ea"/>
              </a:rPr>
              <a:t> </a:t>
            </a:r>
            <a:r>
              <a:rPr lang="en-US" altLang="ja-JP" dirty="0">
                <a:solidFill>
                  <a:srgbClr val="000099"/>
                </a:solidFill>
                <a:latin typeface="+mn-ea"/>
                <a:ea typeface="+mn-ea"/>
              </a:rPr>
              <a:t>“</a:t>
            </a:r>
            <a:r>
              <a:rPr lang="zh-CN" altLang="en-US" dirty="0">
                <a:solidFill>
                  <a:srgbClr val="000099"/>
                </a:solidFill>
                <a:latin typeface="+mn-ea"/>
                <a:ea typeface="+mn-ea"/>
              </a:rPr>
              <a:t>负载</a:t>
            </a:r>
            <a:r>
              <a:rPr lang="en-US" altLang="ja-JP" dirty="0">
                <a:solidFill>
                  <a:srgbClr val="000099"/>
                </a:solidFill>
                <a:latin typeface="+mn-ea"/>
                <a:ea typeface="+mn-ea"/>
              </a:rPr>
              <a:t>” </a:t>
            </a:r>
            <a:r>
              <a:rPr lang="zh-CN" altLang="en-US" dirty="0">
                <a:solidFill>
                  <a:srgbClr val="000099"/>
                </a:solidFill>
                <a:latin typeface="+mn-ea"/>
                <a:ea typeface="+mn-ea"/>
              </a:rPr>
              <a:t>超过了提供服务的能力</a:t>
            </a:r>
            <a:r>
              <a:rPr lang="en-US" altLang="zh-CN" dirty="0">
                <a:solidFill>
                  <a:srgbClr val="000099"/>
                </a:solidFill>
                <a:latin typeface="+mn-ea"/>
                <a:ea typeface="+mn-ea"/>
              </a:rPr>
              <a:t>, </a:t>
            </a:r>
            <a:r>
              <a:rPr lang="zh-CN" altLang="en-US" dirty="0">
                <a:solidFill>
                  <a:srgbClr val="000099"/>
                </a:solidFill>
                <a:latin typeface="+mn-ea"/>
                <a:ea typeface="+mn-ea"/>
              </a:rPr>
              <a:t>平均时延无穷大</a:t>
            </a:r>
            <a:r>
              <a:rPr lang="en-US" altLang="zh-CN" dirty="0">
                <a:solidFill>
                  <a:srgbClr val="000099"/>
                </a:solidFill>
                <a:latin typeface="+mn-ea"/>
                <a:ea typeface="+mn-ea"/>
              </a:rPr>
              <a:t>!</a:t>
            </a:r>
          </a:p>
        </p:txBody>
      </p:sp>
      <p:sp>
        <p:nvSpPr>
          <p:cNvPr id="105478" name="Rectangle 61"/>
          <p:cNvSpPr>
            <a:spLocks noChangeArrowheads="1"/>
          </p:cNvSpPr>
          <p:nvPr/>
        </p:nvSpPr>
        <p:spPr bwMode="auto">
          <a:xfrm rot="16200000">
            <a:off x="5346848"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平均排队时延</a:t>
            </a:r>
            <a:endParaRPr lang="en-US" altLang="zh-CN" sz="2000" dirty="0">
              <a:solidFill>
                <a:srgbClr val="000099"/>
              </a:solidFill>
              <a:latin typeface="+mn-ea"/>
              <a:ea typeface="+mn-ea"/>
            </a:endParaRP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a:t>
            </a:r>
            <a:r>
              <a:rPr lang="en-US" altLang="zh-CN" sz="1800" dirty="0">
                <a:solidFill>
                  <a:srgbClr val="000099"/>
                </a:solidFill>
                <a:latin typeface="+mn-ea"/>
                <a:ea typeface="+mn-ea"/>
              </a:rPr>
              <a:t>~ 0</a:t>
            </a:r>
          </a:p>
        </p:txBody>
      </p:sp>
      <p:sp>
        <p:nvSpPr>
          <p:cNvPr id="105482" name="Text Box 16"/>
          <p:cNvSpPr txBox="1">
            <a:spLocks noChangeArrowheads="1"/>
          </p:cNvSpPr>
          <p:nvPr/>
        </p:nvSpPr>
        <p:spPr bwMode="auto">
          <a:xfrm>
            <a:off x="10714624" y="5425560"/>
            <a:ext cx="1225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-&gt; 1</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4"/>
            <a:ext cx="3917825" cy="13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6577861" cy="1143000"/>
          </a:xfrm>
        </p:spPr>
        <p:txBody>
          <a:bodyPr>
            <a:normAutofit/>
          </a:bodyPr>
          <a:lstStyle/>
          <a:p>
            <a:pPr algn="ctr" eaLnBrk="1" hangingPunct="1"/>
            <a:r>
              <a:rPr lang="en-US" altLang="ja-JP" sz="4000" dirty="0"/>
              <a:t>“</a:t>
            </a:r>
            <a:r>
              <a:rPr lang="zh-CN" altLang="en-US" sz="4000" dirty="0"/>
              <a:t>真实的</a:t>
            </a:r>
            <a:r>
              <a:rPr lang="en-US" altLang="ja-JP" sz="4000" dirty="0"/>
              <a:t>” </a:t>
            </a:r>
            <a:r>
              <a:rPr lang="zh-CN" altLang="en-US" sz="4000" dirty="0"/>
              <a:t>互联网时延与路径</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lnSpcReduction="10000"/>
          </a:bodyPr>
          <a:lstStyle/>
          <a:p>
            <a:pPr marL="287338" indent="-287338"/>
            <a:r>
              <a:rPr lang="en-US" altLang="ja-JP" dirty="0">
                <a:latin typeface="+mn-ea"/>
                <a:ea typeface="+mn-ea"/>
              </a:rPr>
              <a:t>“</a:t>
            </a:r>
            <a:r>
              <a:rPr lang="zh-CN" altLang="en-US" dirty="0">
                <a:latin typeface="+mn-ea"/>
                <a:ea typeface="+mn-ea"/>
              </a:rPr>
              <a:t>真实的</a:t>
            </a:r>
            <a:r>
              <a:rPr lang="en-US" altLang="ja-JP" dirty="0">
                <a:latin typeface="+mn-ea"/>
                <a:ea typeface="+mn-ea"/>
              </a:rPr>
              <a:t>" </a:t>
            </a:r>
            <a:r>
              <a:rPr lang="zh-CN" altLang="en-US" dirty="0">
                <a:latin typeface="+mn-ea"/>
                <a:ea typeface="+mn-ea"/>
              </a:rPr>
              <a:t>互联网时延</a:t>
            </a:r>
            <a:r>
              <a:rPr lang="en-US" altLang="ja-JP" dirty="0">
                <a:latin typeface="+mn-ea"/>
                <a:ea typeface="+mn-ea"/>
              </a:rPr>
              <a:t> &amp; </a:t>
            </a:r>
            <a:r>
              <a:rPr lang="zh-CN" altLang="en-US" dirty="0">
                <a:latin typeface="+mn-ea"/>
                <a:ea typeface="+mn-ea"/>
              </a:rPr>
              <a:t>丢包</a:t>
            </a:r>
            <a:r>
              <a:rPr lang="en-US" altLang="ja-JP" dirty="0">
                <a:latin typeface="+mn-ea"/>
                <a:ea typeface="+mn-ea"/>
              </a:rPr>
              <a:t> look like? </a:t>
            </a:r>
          </a:p>
          <a:p>
            <a:pPr marL="287338" indent="-287338"/>
            <a:r>
              <a:rPr lang="en-US" altLang="zh-CN" sz="2400" b="1" dirty="0">
                <a:solidFill>
                  <a:srgbClr val="FF0000"/>
                </a:solidFill>
                <a:latin typeface="+mn-ea"/>
                <a:ea typeface="+mn-ea"/>
                <a:cs typeface="Courier New" panose="02070309020205020404" pitchFamily="49" charset="0"/>
              </a:rPr>
              <a:t>traceroute</a:t>
            </a:r>
            <a:r>
              <a:rPr lang="en-US" altLang="zh-CN" dirty="0">
                <a:solidFill>
                  <a:srgbClr val="FF0000"/>
                </a:solidFill>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程序</a:t>
            </a:r>
            <a:r>
              <a:rPr lang="en-US" altLang="zh-CN" dirty="0">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提供从源到目的的端到端路径形成的</a:t>
            </a:r>
            <a:r>
              <a:rPr lang="zh-CN" altLang="en-US" dirty="0">
                <a:latin typeface="+mn-ea"/>
                <a:ea typeface="+mn-ea"/>
              </a:rPr>
              <a:t>时延的测量</a:t>
            </a:r>
            <a:r>
              <a:rPr lang="en-US" altLang="zh-CN" dirty="0">
                <a:latin typeface="+mn-ea"/>
                <a:ea typeface="+mn-ea"/>
              </a:rPr>
              <a:t>.  </a:t>
            </a:r>
            <a:r>
              <a:rPr lang="zh-CN" altLang="en-US" dirty="0">
                <a:latin typeface="+mn-ea"/>
                <a:ea typeface="+mn-ea"/>
              </a:rPr>
              <a:t>对所有</a:t>
            </a:r>
            <a:r>
              <a:rPr lang="en-US" altLang="zh-CN" dirty="0">
                <a:latin typeface="+mn-ea"/>
                <a:ea typeface="+mn-ea"/>
              </a:rPr>
              <a:t> </a:t>
            </a:r>
            <a:r>
              <a:rPr lang="en-US" altLang="zh-CN" i="1" dirty="0">
                <a:latin typeface="Times New Roman" panose="02020603050405020304" pitchFamily="18" charset="0"/>
                <a:ea typeface="+mn-ea"/>
                <a:cs typeface="Times New Roman" panose="02020603050405020304" pitchFamily="18" charset="0"/>
              </a:rPr>
              <a:t>i</a:t>
            </a:r>
            <a:r>
              <a:rPr lang="en-US" altLang="zh-CN" i="1" dirty="0">
                <a:latin typeface="+mn-ea"/>
                <a:ea typeface="+mn-ea"/>
              </a:rPr>
              <a:t>:</a:t>
            </a:r>
          </a:p>
          <a:p>
            <a:pPr marL="682625" lvl="1" indent="-225425"/>
            <a:r>
              <a:rPr lang="zh-CN" altLang="en-US" dirty="0">
                <a:latin typeface="+mn-ea"/>
                <a:ea typeface="+mn-ea"/>
              </a:rPr>
              <a:t>设路由器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mn-ea"/>
                <a:ea typeface="+mn-ea"/>
              </a:rPr>
              <a:t>是通达目的路径上的一个路由器，发送三个分组到达该路由器 </a:t>
            </a:r>
            <a:r>
              <a:rPr lang="en-US" altLang="zh-CN" i="1" dirty="0" err="1">
                <a:latin typeface="Times New Roman" panose="02020603050405020304" pitchFamily="18" charset="0"/>
                <a:ea typeface="+mn-ea"/>
                <a:cs typeface="Times New Roman" panose="02020603050405020304" pitchFamily="18" charset="0"/>
              </a:rPr>
              <a:t>i</a:t>
            </a:r>
            <a:endParaRPr lang="en-US" altLang="zh-CN" i="1" dirty="0">
              <a:latin typeface="Times New Roman" panose="02020603050405020304" pitchFamily="18" charset="0"/>
              <a:ea typeface="+mn-ea"/>
              <a:cs typeface="Times New Roman" panose="02020603050405020304" pitchFamily="18" charset="0"/>
            </a:endParaRPr>
          </a:p>
          <a:p>
            <a:pPr marL="682625" lvl="1" indent="-225425"/>
            <a:r>
              <a:rPr lang="zh-CN" altLang="en-US" dirty="0">
                <a:latin typeface="+mn-ea"/>
                <a:ea typeface="+mn-ea"/>
              </a:rPr>
              <a:t>路由器</a:t>
            </a:r>
            <a:r>
              <a:rPr lang="en-US" altLang="zh-CN" dirty="0">
                <a:latin typeface="+mn-ea"/>
                <a:ea typeface="+mn-ea"/>
              </a:rPr>
              <a:t> </a:t>
            </a:r>
            <a:r>
              <a:rPr lang="en-US" altLang="zh-CN" i="1" dirty="0" err="1">
                <a:latin typeface="Times New Roman" panose="02020603050405020304" pitchFamily="18" charset="0"/>
                <a:ea typeface="+mn-ea"/>
                <a:cs typeface="Times New Roman" panose="02020603050405020304" pitchFamily="18" charset="0"/>
              </a:rPr>
              <a:t>i</a:t>
            </a:r>
            <a:r>
              <a:rPr lang="en-US" altLang="zh-CN" dirty="0">
                <a:latin typeface="+mn-ea"/>
                <a:ea typeface="+mn-ea"/>
              </a:rPr>
              <a:t> </a:t>
            </a:r>
            <a:r>
              <a:rPr lang="zh-CN" altLang="en-US" dirty="0">
                <a:latin typeface="+mn-ea"/>
                <a:ea typeface="+mn-ea"/>
              </a:rPr>
              <a:t>返回分组到发送者</a:t>
            </a:r>
            <a:endParaRPr lang="en-US" altLang="zh-CN" dirty="0">
              <a:latin typeface="+mn-ea"/>
              <a:ea typeface="+mn-ea"/>
            </a:endParaRPr>
          </a:p>
          <a:p>
            <a:pPr marL="682625" lvl="1" indent="-225425"/>
            <a:r>
              <a:rPr lang="zh-CN" altLang="en-US" dirty="0">
                <a:latin typeface="+mn-ea"/>
                <a:ea typeface="+mn-ea"/>
              </a:rPr>
              <a:t>发送者对发送与收到回复的时间段进行计时</a:t>
            </a:r>
            <a:endParaRPr lang="en-US" altLang="zh-CN" sz="2800" dirty="0">
              <a:latin typeface="+mn-ea"/>
              <a:ea typeface="+mn-ea"/>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960471"/>
            <a:ext cx="6577861" cy="19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44016" y="166688"/>
            <a:ext cx="6744072" cy="892175"/>
          </a:xfrm>
        </p:spPr>
        <p:txBody>
          <a:bodyPr>
            <a:normAutofit/>
          </a:bodyPr>
          <a:lstStyle/>
          <a:p>
            <a:pPr eaLnBrk="1" hangingPunct="1"/>
            <a:r>
              <a:rPr lang="en-US" altLang="ja-JP" sz="4000" dirty="0"/>
              <a:t>“</a:t>
            </a:r>
            <a:r>
              <a:rPr lang="zh-CN" altLang="en-US" sz="4000" dirty="0"/>
              <a:t>真实的</a:t>
            </a:r>
            <a:r>
              <a:rPr lang="en-US" altLang="ja-JP" sz="4000" dirty="0"/>
              <a:t>” </a:t>
            </a:r>
            <a:r>
              <a:rPr lang="zh-CN" altLang="en-US" sz="4000" dirty="0"/>
              <a:t>互联网时延</a:t>
            </a:r>
            <a:r>
              <a:rPr lang="en-US" altLang="ja-JP" sz="4000" dirty="0"/>
              <a:t>, </a:t>
            </a:r>
            <a:r>
              <a:rPr lang="zh-CN" altLang="en-US" sz="4000" dirty="0"/>
              <a:t>路径</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50342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ea"/>
                <a:ea typeface="+mn-ea"/>
              </a:rPr>
              <a:t>3 </a:t>
            </a:r>
            <a:r>
              <a:rPr lang="zh-CN" altLang="en-US" sz="1800" dirty="0">
                <a:solidFill>
                  <a:srgbClr val="CC0000"/>
                </a:solidFill>
                <a:latin typeface="+mn-ea"/>
                <a:ea typeface="+mn-ea"/>
              </a:rPr>
              <a:t>时延测量</a:t>
            </a:r>
            <a:r>
              <a:rPr lang="en-US" altLang="zh-CN" sz="1800" dirty="0">
                <a:solidFill>
                  <a:srgbClr val="CC0000"/>
                </a:solidFill>
                <a:latin typeface="+mn-ea"/>
                <a:ea typeface="+mn-ea"/>
              </a:rPr>
              <a:t> </a:t>
            </a:r>
          </a:p>
          <a:p>
            <a:r>
              <a:rPr lang="zh-CN" altLang="en-US" sz="1800" dirty="0">
                <a:solidFill>
                  <a:srgbClr val="CC0000"/>
                </a:solidFill>
                <a:latin typeface="+mn-ea"/>
                <a:ea typeface="+mn-ea"/>
              </a:rPr>
              <a:t>从</a:t>
            </a:r>
            <a:r>
              <a:rPr lang="en-US" altLang="zh-CN" sz="1800" dirty="0">
                <a:solidFill>
                  <a:srgbClr val="CC0000"/>
                </a:solidFill>
                <a:latin typeface="+mn-ea"/>
                <a:ea typeface="+mn-ea"/>
              </a:rPr>
              <a:t>gaia.cs.umass.edu </a:t>
            </a:r>
            <a:r>
              <a:rPr lang="zh-CN" altLang="en-US" sz="1800" dirty="0">
                <a:solidFill>
                  <a:srgbClr val="CC0000"/>
                </a:solidFill>
                <a:latin typeface="+mn-ea"/>
                <a:ea typeface="+mn-ea"/>
              </a:rPr>
              <a:t>到</a:t>
            </a:r>
            <a:r>
              <a:rPr lang="en-US" altLang="zh-CN" sz="1800" dirty="0">
                <a:solidFill>
                  <a:srgbClr val="CC0000"/>
                </a:solidFill>
                <a:latin typeface="+mn-ea"/>
                <a:ea typeface="+mn-ea"/>
              </a:rPr>
              <a:t>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7"/>
            <a:ext cx="6586900" cy="21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23800" y="166688"/>
            <a:ext cx="6116216" cy="892175"/>
          </a:xfrm>
        </p:spPr>
        <p:txBody>
          <a:bodyPr>
            <a:normAutofit fontScale="90000"/>
          </a:bodyPr>
          <a:lstStyle/>
          <a:p>
            <a:pPr algn="ctr" eaLnBrk="1" hangingPunct="1"/>
            <a:r>
              <a:rPr lang="en-US" altLang="ja-JP" sz="4000" dirty="0">
                <a:latin typeface="+mj-ea"/>
                <a:ea typeface="+mj-ea"/>
              </a:rPr>
              <a:t>“</a:t>
            </a:r>
            <a:r>
              <a:rPr lang="zh-CN" altLang="en-US" sz="4000" dirty="0">
                <a:latin typeface="+mj-ea"/>
                <a:ea typeface="+mj-ea"/>
              </a:rPr>
              <a:t>真实的</a:t>
            </a:r>
            <a:r>
              <a:rPr lang="en-US" altLang="ja-JP" sz="4000" dirty="0">
                <a:latin typeface="+mj-ea"/>
                <a:ea typeface="+mj-ea"/>
              </a:rPr>
              <a:t>”</a:t>
            </a:r>
            <a:r>
              <a:rPr lang="zh-CN" altLang="en-US" sz="4000" dirty="0">
                <a:latin typeface="+mj-ea"/>
                <a:ea typeface="+mj-ea"/>
              </a:rPr>
              <a:t>互联网时延</a:t>
            </a:r>
            <a:r>
              <a:rPr lang="en-US" altLang="ja-JP" sz="4000" dirty="0">
                <a:latin typeface="+mj-ea"/>
                <a:ea typeface="+mj-ea"/>
              </a:rPr>
              <a:t>, </a:t>
            </a:r>
            <a:r>
              <a:rPr lang="zh-CN" altLang="en-US" sz="4000" dirty="0">
                <a:latin typeface="+mj-ea"/>
                <a:ea typeface="+mj-ea"/>
              </a:rPr>
              <a:t>路径</a:t>
            </a:r>
            <a:endParaRPr lang="en-US" altLang="zh-CN" sz="4000" dirty="0">
              <a:latin typeface="+mj-ea"/>
              <a:ea typeface="+mj-ea"/>
            </a:endParaRPr>
          </a:p>
        </p:txBody>
      </p:sp>
      <p:sp>
        <p:nvSpPr>
          <p:cNvPr id="109571" name="Text Box 4"/>
          <p:cNvSpPr txBox="1">
            <a:spLocks noChangeArrowheads="1"/>
          </p:cNvSpPr>
          <p:nvPr/>
        </p:nvSpPr>
        <p:spPr bwMode="auto">
          <a:xfrm>
            <a:off x="1271464" y="1916832"/>
            <a:ext cx="9577064" cy="462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Fri Feb 14 17:43:22 2020: executing exec(traceroute -m 30 -q 1 -w 1 -A 202.114.64.200 140)=traceroute from 134.79.197.214(www.slac.stanford.edu) to  202.114.64.200(www.whu.edu.cn) for 134.79.138.4</a:t>
            </a:r>
          </a:p>
          <a:p>
            <a:pPr>
              <a:lnSpc>
                <a:spcPct val="80000"/>
              </a:lnSpc>
            </a:pPr>
            <a:r>
              <a:rPr lang="en-US" altLang="zh-CN" sz="1600" dirty="0">
                <a:solidFill>
                  <a:srgbClr val="000099"/>
                </a:solidFill>
              </a:rPr>
              <a:t>traceroute to 202.114.64.200 (202.114.64.200), 30 hops max, 140 byte packets</a:t>
            </a:r>
          </a:p>
          <a:p>
            <a:pPr>
              <a:lnSpc>
                <a:spcPct val="80000"/>
              </a:lnSpc>
            </a:pPr>
            <a:r>
              <a:rPr lang="en-US" altLang="zh-CN" sz="1600" dirty="0">
                <a:solidFill>
                  <a:srgbClr val="000099"/>
                </a:solidFill>
              </a:rPr>
              <a:t> 1  rtr-serv01-01-serv01-webserv.slac.stanford.edu (134.79.197.130) [AS3671]  1.168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2  rtr-core1-p2p-serv01-01.slac.stanford.edu (134.79.253.249) [AS3671]  0.666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3  rtr-fwcore2-trust-p2p-core2.slac.stanford.edu (134.79.254.146) [AS3671]  1.159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4  rtr-core1-p2p-fwcore1-untrust.slac.stanford.edu (134.79.254.137) [AS3671]  1.396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5  rtr-border1-7k-p2p-core2.slac.stanford.edu (134.79.252.177) [AS3671]  1.639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6  rtr-border2-7k-p2p-border1-7k.slac.stanford.edu (192.68.191.214) [AS3671]  1.657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7  sunn-cr5-ip-p2p-border2-7k.slac.stanford.edu (192.68.191.233) [AS3671]  1.759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8  210.25.189.141 (210.25.189.141) [AS4538]  11.931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9  210.25.189.49 (210.25.189.49) [AS4538]  162.839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210.25.187.42 (210.25.187.42) [AS4538]  163.585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210.25.187.49 (210.25.187.49) [AS4538]  163.467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210.25.189.69 (210.25.189.69) [AS4538]  166.430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101.4.115.254 (101.4.115.254) [AS4538]  162.972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101.4.114.230 (101.4.114.230) [AS4538]  182.775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a:t>
            </a:r>
          </a:p>
          <a:p>
            <a:pPr>
              <a:lnSpc>
                <a:spcPct val="80000"/>
              </a:lnSpc>
            </a:pPr>
            <a:r>
              <a:rPr lang="en-US" altLang="zh-CN" sz="1600" dirty="0">
                <a:solidFill>
                  <a:srgbClr val="000099"/>
                </a:solidFill>
              </a:rPr>
              <a:t>16  218.197.158.253 (218.197.158.253) [AS4538]  182.419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a:t>
            </a:r>
          </a:p>
          <a:p>
            <a:pPr>
              <a:lnSpc>
                <a:spcPct val="80000"/>
              </a:lnSpc>
            </a:pPr>
            <a:r>
              <a:rPr lang="en-US" altLang="zh-CN" sz="1600" dirty="0">
                <a:solidFill>
                  <a:srgbClr val="000099"/>
                </a:solidFill>
              </a:rPr>
              <a:t>30  *</a:t>
            </a:r>
          </a:p>
          <a:p>
            <a:pPr>
              <a:lnSpc>
                <a:spcPct val="80000"/>
              </a:lnSpc>
            </a:pPr>
            <a:r>
              <a:rPr lang="en-US" altLang="zh-CN" sz="1600" dirty="0">
                <a:solidFill>
                  <a:srgbClr val="000099"/>
                </a:solidFill>
              </a:rPr>
              <a:t>traceroute -m 30 -q 1 -w 1 -A 202.114.64.200 140 took 9secs. Total script traceroute.pl time=9secs,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143472" y="1231792"/>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32" y="856457"/>
            <a:ext cx="5972200" cy="20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1944216" cy="1143000"/>
          </a:xfrm>
        </p:spPr>
        <p:txBody>
          <a:bodyPr/>
          <a:lstStyle/>
          <a:p>
            <a:pPr algn="ctr" eaLnBrk="1" hangingPunct="1"/>
            <a:r>
              <a:rPr lang="zh-CN" altLang="en-US" dirty="0">
                <a:latin typeface="+mj-ea"/>
                <a:ea typeface="+mj-ea"/>
              </a:rPr>
              <a:t>分组丢包</a:t>
            </a:r>
            <a:endParaRPr lang="en-US" altLang="zh-CN" dirty="0">
              <a:latin typeface="+mj-ea"/>
              <a:ea typeface="+mj-ea"/>
            </a:endParaRPr>
          </a:p>
        </p:txBody>
      </p:sp>
      <p:sp>
        <p:nvSpPr>
          <p:cNvPr id="111620" name="Rectangle 3"/>
          <p:cNvSpPr>
            <a:spLocks noGrp="1" noChangeArrowheads="1"/>
          </p:cNvSpPr>
          <p:nvPr>
            <p:ph type="body" idx="4294967295"/>
          </p:nvPr>
        </p:nvSpPr>
        <p:spPr>
          <a:xfrm>
            <a:off x="954089" y="1170581"/>
            <a:ext cx="8394700" cy="2504481"/>
          </a:xfrm>
        </p:spPr>
        <p:txBody>
          <a:bodyPr>
            <a:normAutofit/>
          </a:bodyPr>
          <a:lstStyle/>
          <a:p>
            <a:pPr>
              <a:buFont typeface="Wingdings" panose="05000000000000000000" pitchFamily="2" charset="2"/>
              <a:buChar char="n"/>
            </a:pPr>
            <a:r>
              <a:rPr lang="zh-CN" altLang="en-US" dirty="0">
                <a:latin typeface="+mn-ea"/>
                <a:ea typeface="+mn-ea"/>
              </a:rPr>
              <a:t>链路前端的队列</a:t>
            </a:r>
            <a:r>
              <a:rPr lang="en-US" altLang="zh-CN" dirty="0">
                <a:latin typeface="+mn-ea"/>
                <a:ea typeface="+mn-ea"/>
              </a:rPr>
              <a:t> (</a:t>
            </a:r>
            <a:r>
              <a:rPr lang="zh-CN" altLang="en-US" dirty="0">
                <a:latin typeface="+mn-ea"/>
                <a:ea typeface="+mn-ea"/>
              </a:rPr>
              <a:t>缓冲</a:t>
            </a:r>
            <a:r>
              <a:rPr lang="en-US" altLang="zh-CN" dirty="0">
                <a:latin typeface="+mn-ea"/>
                <a:ea typeface="+mn-ea"/>
              </a:rPr>
              <a:t>) </a:t>
            </a:r>
            <a:r>
              <a:rPr lang="zh-CN" altLang="en-US" dirty="0">
                <a:latin typeface="+mn-ea"/>
                <a:ea typeface="+mn-ea"/>
              </a:rPr>
              <a:t>容量有限</a:t>
            </a:r>
            <a:endParaRPr lang="en-US" altLang="zh-CN" dirty="0">
              <a:latin typeface="+mn-ea"/>
              <a:ea typeface="+mn-ea"/>
            </a:endParaRPr>
          </a:p>
          <a:p>
            <a:pPr>
              <a:buFont typeface="Wingdings" panose="05000000000000000000" pitchFamily="2" charset="2"/>
              <a:buChar char="n"/>
            </a:pPr>
            <a:r>
              <a:rPr lang="zh-CN" altLang="en-US" dirty="0">
                <a:latin typeface="+mn-ea"/>
                <a:ea typeface="+mn-ea"/>
              </a:rPr>
              <a:t>到达排满的队列的分组将被丢弃</a:t>
            </a:r>
            <a:r>
              <a:rPr lang="en-US" altLang="zh-CN" dirty="0">
                <a:latin typeface="+mn-ea"/>
                <a:ea typeface="+mn-ea"/>
              </a:rPr>
              <a:t> (aka </a:t>
            </a:r>
            <a:r>
              <a:rPr lang="zh-CN" altLang="en-US" dirty="0">
                <a:latin typeface="+mn-ea"/>
                <a:ea typeface="+mn-ea"/>
              </a:rPr>
              <a:t>丢包</a:t>
            </a:r>
            <a:r>
              <a:rPr lang="en-US" altLang="zh-CN" dirty="0">
                <a:latin typeface="+mn-ea"/>
                <a:ea typeface="+mn-ea"/>
              </a:rPr>
              <a:t>)</a:t>
            </a:r>
          </a:p>
          <a:p>
            <a:pPr>
              <a:buFont typeface="Wingdings" panose="05000000000000000000" pitchFamily="2" charset="2"/>
              <a:buChar char="n"/>
            </a:pPr>
            <a:r>
              <a:rPr lang="zh-CN" altLang="en-US" dirty="0">
                <a:latin typeface="+mn-ea"/>
                <a:ea typeface="+mn-ea"/>
              </a:rPr>
              <a:t>丢失的分组可能被前一节点重传，也可能被源端系统重传，或者根本就不被重传</a:t>
            </a:r>
            <a:endParaRPr lang="en-US" altLang="zh-CN" dirty="0">
              <a:latin typeface="+mn-ea"/>
              <a:ea typeface="+mn-ea"/>
            </a:endParaRP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mn-ea"/>
              <a:ea typeface="+mn-ea"/>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mn-ea"/>
                <a:ea typeface="+mn-ea"/>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111632" name="Text Box 40"/>
          <p:cNvSpPr txBox="1">
            <a:spLocks noChangeArrowheads="1"/>
          </p:cNvSpPr>
          <p:nvPr/>
        </p:nvSpPr>
        <p:spPr bwMode="auto">
          <a:xfrm>
            <a:off x="6289675" y="4203701"/>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正在被传输的分组</a:t>
            </a:r>
            <a:endParaRPr lang="en-US" altLang="zh-CN" sz="1800" dirty="0">
              <a:solidFill>
                <a:srgbClr val="CC0000"/>
              </a:solidFill>
              <a:latin typeface="+mn-ea"/>
              <a:ea typeface="+mn-ea"/>
            </a:endParaRP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41" name="Text Box 64"/>
          <p:cNvSpPr txBox="1">
            <a:spLocks noChangeArrowheads="1"/>
          </p:cNvSpPr>
          <p:nvPr/>
        </p:nvSpPr>
        <p:spPr bwMode="auto">
          <a:xfrm>
            <a:off x="5232400" y="5661025"/>
            <a:ext cx="351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到达满缓冲区的分组被</a:t>
            </a:r>
            <a:r>
              <a:rPr lang="zh-CN" altLang="en-US" sz="1800" dirty="0">
                <a:solidFill>
                  <a:srgbClr val="0000FF"/>
                </a:solidFill>
                <a:latin typeface="+mn-ea"/>
                <a:ea typeface="+mn-ea"/>
              </a:rPr>
              <a:t>丢弃</a:t>
            </a:r>
            <a:r>
              <a:rPr lang="en-US" altLang="zh-CN" sz="1800" dirty="0">
                <a:solidFill>
                  <a:srgbClr val="0000FF"/>
                </a:solidFill>
                <a:latin typeface="+mn-ea"/>
                <a:ea typeface="+mn-ea"/>
              </a:rPr>
              <a:t>(</a:t>
            </a:r>
            <a:r>
              <a:rPr lang="en-US" altLang="zh-CN" sz="1800" i="1" dirty="0">
                <a:solidFill>
                  <a:srgbClr val="0000FF"/>
                </a:solidFill>
                <a:latin typeface="+mn-ea"/>
                <a:ea typeface="+mn-ea"/>
              </a:rPr>
              <a:t>lost</a:t>
            </a:r>
            <a:r>
              <a:rPr lang="en-US" altLang="zh-CN" sz="1800" dirty="0">
                <a:solidFill>
                  <a:srgbClr val="0000FF"/>
                </a:solidFill>
                <a:latin typeface="+mn-ea"/>
                <a:ea typeface="+mn-ea"/>
              </a:rPr>
              <a:t>)</a:t>
            </a:r>
          </a:p>
        </p:txBody>
      </p:sp>
      <p:sp>
        <p:nvSpPr>
          <p:cNvPr id="111642" name="Text Box 65"/>
          <p:cNvSpPr txBox="1">
            <a:spLocks noChangeArrowheads="1"/>
          </p:cNvSpPr>
          <p:nvPr/>
        </p:nvSpPr>
        <p:spPr bwMode="auto">
          <a:xfrm>
            <a:off x="4664218" y="4022725"/>
            <a:ext cx="1250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缓冲</a:t>
            </a:r>
            <a:r>
              <a:rPr lang="en-US" altLang="zh-CN" sz="1800" dirty="0">
                <a:solidFill>
                  <a:srgbClr val="CC0000"/>
                </a:solidFill>
                <a:latin typeface="+mn-ea"/>
                <a:ea typeface="+mn-ea"/>
              </a:rPr>
              <a:t> </a:t>
            </a:r>
          </a:p>
          <a:p>
            <a:pPr algn="ctr"/>
            <a:r>
              <a:rPr lang="en-US" altLang="zh-CN" sz="1800" dirty="0">
                <a:solidFill>
                  <a:srgbClr val="CC0000"/>
                </a:solidFill>
                <a:latin typeface="+mn-ea"/>
                <a:ea typeface="+mn-ea"/>
              </a:rPr>
              <a:t>(</a:t>
            </a:r>
            <a:r>
              <a:rPr lang="zh-CN" altLang="en-US" sz="1800" dirty="0">
                <a:solidFill>
                  <a:srgbClr val="CC0000"/>
                </a:solidFill>
                <a:latin typeface="+mn-ea"/>
                <a:ea typeface="+mn-ea"/>
              </a:rPr>
              <a:t>等待区域</a:t>
            </a:r>
            <a:r>
              <a:rPr lang="en-US" altLang="zh-CN" sz="1800" dirty="0">
                <a:solidFill>
                  <a:srgbClr val="CC0000"/>
                </a:solidFill>
                <a:latin typeface="+mn-ea"/>
                <a:ea typeface="+mn-ea"/>
              </a:rPr>
              <a:t>)</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11644" name="Picture 4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60" y="943768"/>
            <a:ext cx="1944216" cy="1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a:t>
            </a:r>
            <a:r>
              <a:rPr lang="zh-CN" altLang="en-US" sz="1400" dirty="0">
                <a:solidFill>
                  <a:schemeClr val="bg1"/>
                </a:solidFill>
                <a:latin typeface="Comic Sans MS" panose="030F0702030302020204" pitchFamily="66" charset="0"/>
              </a:rPr>
              <a:t>丢包</a:t>
            </a:r>
            <a:endParaRPr lang="en-US" altLang="zh-CN" sz="1400" dirty="0">
              <a:solidFill>
                <a:schemeClr val="bg1"/>
              </a:solidFill>
              <a:latin typeface="Comic Sans MS" panose="030F0702030302020204" pitchFamily="66" charset="0"/>
            </a:endParaRP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zh-CN" altLang="en-US" dirty="0"/>
              <a:t>吞吐量</a:t>
            </a:r>
            <a:endParaRPr lang="en-US" altLang="zh-CN" dirty="0"/>
          </a:p>
        </p:txBody>
      </p:sp>
      <p:sp>
        <p:nvSpPr>
          <p:cNvPr id="113670" name="Rectangle 3"/>
          <p:cNvSpPr>
            <a:spLocks noGrp="1" noChangeArrowheads="1"/>
          </p:cNvSpPr>
          <p:nvPr>
            <p:ph type="body" idx="4294967295"/>
          </p:nvPr>
        </p:nvSpPr>
        <p:spPr>
          <a:xfrm>
            <a:off x="1281185" y="1463467"/>
            <a:ext cx="7695135" cy="1779588"/>
          </a:xfrm>
        </p:spPr>
        <p:txBody>
          <a:bodyPr>
            <a:normAutofit lnSpcReduction="10000"/>
          </a:bodyPr>
          <a:lstStyle/>
          <a:p>
            <a:pPr marL="287338" indent="-287338"/>
            <a:r>
              <a:rPr lang="zh-CN" altLang="en-US" i="1" dirty="0">
                <a:solidFill>
                  <a:srgbClr val="CC0000"/>
                </a:solidFill>
                <a:latin typeface="+mn-ea"/>
                <a:ea typeface="+mn-ea"/>
              </a:rPr>
              <a:t>吞吐量</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在发送与接收端传输比特的速率</a:t>
            </a:r>
            <a:r>
              <a:rPr lang="en-US" altLang="zh-CN" dirty="0">
                <a:latin typeface="+mn-ea"/>
                <a:ea typeface="+mn-ea"/>
              </a:rPr>
              <a:t> (bits/</a:t>
            </a:r>
            <a:r>
              <a:rPr lang="zh-CN" altLang="en-US" dirty="0">
                <a:latin typeface="+mn-ea"/>
                <a:ea typeface="+mn-ea"/>
              </a:rPr>
              <a:t>时间单位</a:t>
            </a:r>
            <a:r>
              <a:rPr lang="en-US" altLang="zh-CN" dirty="0">
                <a:latin typeface="+mn-ea"/>
                <a:ea typeface="+mn-ea"/>
              </a:rPr>
              <a:t>)</a:t>
            </a:r>
          </a:p>
          <a:p>
            <a:pPr marL="682625" lvl="1" indent="-225425"/>
            <a:r>
              <a:rPr lang="zh-CN" altLang="en-US" i="1" dirty="0">
                <a:solidFill>
                  <a:srgbClr val="CC0000"/>
                </a:solidFill>
                <a:latin typeface="+mn-ea"/>
                <a:ea typeface="+mn-ea"/>
              </a:rPr>
              <a:t>瞬时速率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在某一时刻的速率</a:t>
            </a:r>
            <a:endParaRPr lang="en-US" altLang="zh-CN" dirty="0">
              <a:latin typeface="+mn-ea"/>
              <a:ea typeface="+mn-ea"/>
            </a:endParaRPr>
          </a:p>
          <a:p>
            <a:pPr marL="682625" lvl="1" indent="-225425"/>
            <a:r>
              <a:rPr lang="zh-CN" altLang="en-US" i="1" dirty="0">
                <a:solidFill>
                  <a:srgbClr val="CC0000"/>
                </a:solidFill>
                <a:latin typeface="+mn-ea"/>
                <a:ea typeface="+mn-ea"/>
              </a:rPr>
              <a:t>平均速率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在某一时段的速率</a:t>
            </a:r>
            <a:endParaRPr lang="en-US" altLang="zh-CN" dirty="0">
              <a:latin typeface="+mn-ea"/>
              <a:ea typeface="+mn-ea"/>
            </a:endParaRP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13671" name="Text Box 325"/>
          <p:cNvSpPr txBox="1">
            <a:spLocks noChangeArrowheads="1"/>
          </p:cNvSpPr>
          <p:nvPr/>
        </p:nvSpPr>
        <p:spPr bwMode="auto">
          <a:xfrm>
            <a:off x="1740032" y="5043489"/>
            <a:ext cx="2179379"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mn-ea"/>
                <a:ea typeface="+mn-ea"/>
              </a:rPr>
              <a:t>server, with</a:t>
            </a:r>
          </a:p>
          <a:p>
            <a:pPr algn="ctr">
              <a:lnSpc>
                <a:spcPct val="85000"/>
              </a:lnSpc>
            </a:pPr>
            <a:r>
              <a:rPr lang="en-US" altLang="zh-CN" sz="2000">
                <a:solidFill>
                  <a:srgbClr val="000099"/>
                </a:solidFill>
                <a:latin typeface="+mn-ea"/>
                <a:ea typeface="+mn-ea"/>
              </a:rPr>
              <a:t>file of F bits </a:t>
            </a:r>
          </a:p>
          <a:p>
            <a:pPr algn="ctr">
              <a:lnSpc>
                <a:spcPct val="85000"/>
              </a:lnSpc>
            </a:pPr>
            <a:r>
              <a:rPr lang="en-US" altLang="zh-CN" sz="2000">
                <a:solidFill>
                  <a:srgbClr val="000099"/>
                </a:solidFill>
                <a:latin typeface="+mn-ea"/>
                <a:ea typeface="+mn-ea"/>
              </a:rPr>
              <a:t>to send to client</a:t>
            </a:r>
          </a:p>
        </p:txBody>
      </p:sp>
      <p:sp>
        <p:nvSpPr>
          <p:cNvPr id="113672" name="Text Box 328"/>
          <p:cNvSpPr txBox="1">
            <a:spLocks noChangeArrowheads="1"/>
          </p:cNvSpPr>
          <p:nvPr/>
        </p:nvSpPr>
        <p:spPr bwMode="auto">
          <a:xfrm>
            <a:off x="4175719" y="5040313"/>
            <a:ext cx="16958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mn-ea"/>
                <a:ea typeface="+mn-ea"/>
              </a:rPr>
              <a:t>link capacity</a:t>
            </a:r>
          </a:p>
          <a:p>
            <a:pPr algn="ctr">
              <a:lnSpc>
                <a:spcPct val="85000"/>
              </a:lnSpc>
            </a:pPr>
            <a:r>
              <a:rPr lang="en-US" altLang="zh-CN" sz="2000">
                <a:solidFill>
                  <a:srgbClr val="000099"/>
                </a:solidFill>
                <a:latin typeface="+mn-ea"/>
                <a:ea typeface="+mn-ea"/>
              </a:rPr>
              <a:t> R</a:t>
            </a:r>
            <a:r>
              <a:rPr lang="en-US" altLang="zh-CN" sz="2800" baseline="-25000">
                <a:solidFill>
                  <a:srgbClr val="000099"/>
                </a:solidFill>
                <a:latin typeface="+mn-ea"/>
                <a:ea typeface="+mn-ea"/>
              </a:rPr>
              <a:t>s</a:t>
            </a:r>
            <a:r>
              <a:rPr lang="en-US" altLang="zh-CN" sz="2000" baseline="-25000">
                <a:solidFill>
                  <a:srgbClr val="000099"/>
                </a:solidFill>
                <a:latin typeface="+mn-ea"/>
                <a:ea typeface="+mn-ea"/>
              </a:rPr>
              <a:t> </a:t>
            </a:r>
            <a:r>
              <a:rPr lang="en-US" altLang="zh-CN" sz="2000">
                <a:solidFill>
                  <a:srgbClr val="000099"/>
                </a:solidFill>
                <a:latin typeface="+mn-ea"/>
                <a:ea typeface="+mn-ea"/>
              </a:rPr>
              <a:t>bits/sec</a:t>
            </a:r>
          </a:p>
        </p:txBody>
      </p:sp>
      <p:sp>
        <p:nvSpPr>
          <p:cNvPr id="113673" name="Text Box 329"/>
          <p:cNvSpPr txBox="1">
            <a:spLocks noChangeArrowheads="1"/>
          </p:cNvSpPr>
          <p:nvPr/>
        </p:nvSpPr>
        <p:spPr bwMode="auto">
          <a:xfrm>
            <a:off x="7044333" y="5048250"/>
            <a:ext cx="16958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mn-ea"/>
                <a:ea typeface="+mn-ea"/>
              </a:rPr>
              <a:t>link capacity</a:t>
            </a:r>
          </a:p>
          <a:p>
            <a:pPr algn="ctr">
              <a:lnSpc>
                <a:spcPct val="85000"/>
              </a:lnSpc>
            </a:pPr>
            <a:r>
              <a:rPr lang="en-US" altLang="zh-CN" sz="2000">
                <a:solidFill>
                  <a:srgbClr val="000099"/>
                </a:solidFill>
                <a:latin typeface="+mn-ea"/>
                <a:ea typeface="+mn-ea"/>
              </a:rPr>
              <a:t> R</a:t>
            </a:r>
            <a:r>
              <a:rPr lang="en-US" altLang="zh-CN" sz="2800" baseline="-25000">
                <a:solidFill>
                  <a:srgbClr val="000099"/>
                </a:solidFill>
                <a:latin typeface="+mn-ea"/>
                <a:ea typeface="+mn-ea"/>
              </a:rPr>
              <a:t>c</a:t>
            </a:r>
            <a:r>
              <a:rPr lang="en-US" altLang="zh-CN" sz="2000" baseline="-25000">
                <a:solidFill>
                  <a:srgbClr val="000099"/>
                </a:solidFill>
                <a:latin typeface="+mn-ea"/>
                <a:ea typeface="+mn-ea"/>
              </a:rPr>
              <a:t> </a:t>
            </a:r>
            <a:r>
              <a:rPr lang="en-US" altLang="zh-CN" sz="2000">
                <a:solidFill>
                  <a:srgbClr val="000099"/>
                </a:solidFill>
                <a:latin typeface="+mn-ea"/>
                <a:ea typeface="+mn-ea"/>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3" name="Group 99"/>
          <p:cNvGrpSpPr>
            <a:grpSpLocks/>
          </p:cNvGrpSpPr>
          <p:nvPr/>
        </p:nvGrpSpPr>
        <p:grpSpPr bwMode="auto">
          <a:xfrm>
            <a:off x="1763713" y="5065716"/>
            <a:ext cx="8235950" cy="896938"/>
            <a:chOff x="0" y="3774"/>
            <a:chExt cx="5188" cy="565"/>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服务器发送比特</a:t>
              </a:r>
              <a:r>
                <a:rPr lang="en-US" altLang="zh-CN" sz="2000" dirty="0">
                  <a:solidFill>
                    <a:srgbClr val="000099"/>
                  </a:solidFill>
                  <a:latin typeface="+mn-ea"/>
                  <a:ea typeface="+mn-ea"/>
                </a:rPr>
                <a:t> (</a:t>
              </a:r>
              <a:r>
                <a:rPr lang="zh-CN" altLang="en-US" sz="2000" dirty="0">
                  <a:solidFill>
                    <a:srgbClr val="000099"/>
                  </a:solidFill>
                  <a:latin typeface="+mn-ea"/>
                  <a:ea typeface="+mn-ea"/>
                </a:rPr>
                <a:t>流体</a:t>
              </a:r>
              <a:r>
                <a:rPr lang="en-US" altLang="zh-CN" sz="2000" dirty="0">
                  <a:solidFill>
                    <a:srgbClr val="000099"/>
                  </a:solidFill>
                  <a:latin typeface="+mn-ea"/>
                  <a:ea typeface="+mn-ea"/>
                </a:rPr>
                <a:t>) </a:t>
              </a:r>
              <a:r>
                <a:rPr lang="zh-CN" altLang="en-US" sz="2000" dirty="0">
                  <a:solidFill>
                    <a:srgbClr val="000099"/>
                  </a:solidFill>
                  <a:latin typeface="+mn-ea"/>
                  <a:ea typeface="+mn-ea"/>
                </a:rPr>
                <a:t>进入管道</a:t>
              </a:r>
              <a:endParaRPr lang="en-US" altLang="zh-CN" sz="2000" dirty="0">
                <a:solidFill>
                  <a:srgbClr val="000099"/>
                </a:solidFill>
                <a:latin typeface="+mn-ea"/>
                <a:ea typeface="+mn-ea"/>
              </a:endParaRPr>
            </a:p>
            <a:p>
              <a:pPr algn="ctr">
                <a:lnSpc>
                  <a:spcPct val="85000"/>
                </a:lnSpc>
              </a:pPr>
              <a:endParaRPr lang="en-US" altLang="zh-CN" sz="2000" dirty="0">
                <a:solidFill>
                  <a:srgbClr val="000099"/>
                </a:solidFill>
                <a:latin typeface="+mn-ea"/>
                <a:ea typeface="+mn-ea"/>
              </a:endParaRPr>
            </a:p>
          </p:txBody>
        </p:sp>
        <p:sp>
          <p:nvSpPr>
            <p:cNvPr id="113688" name="Text Box 336"/>
            <p:cNvSpPr txBox="1">
              <a:spLocks noChangeArrowheads="1"/>
            </p:cNvSpPr>
            <p:nvPr/>
          </p:nvSpPr>
          <p:spPr bwMode="auto">
            <a:xfrm>
              <a:off x="1573" y="3774"/>
              <a:ext cx="1769"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R</a:t>
              </a:r>
              <a:r>
                <a:rPr lang="en-US" altLang="zh-CN" sz="2800" i="1" baseline="-25000" dirty="0">
                  <a:solidFill>
                    <a:srgbClr val="000099"/>
                  </a:solidFill>
                  <a:latin typeface="Times New Roman" panose="02020603050405020304" pitchFamily="18" charset="0"/>
                  <a:ea typeface="+mn-ea"/>
                  <a:cs typeface="Times New Roman" panose="02020603050405020304" pitchFamily="18" charset="0"/>
                </a:rPr>
                <a:t>s</a:t>
              </a:r>
              <a:r>
                <a:rPr lang="en-US" altLang="zh-CN" sz="2000" i="1" baseline="-25000" dirty="0">
                  <a:solidFill>
                    <a:srgbClr val="000099"/>
                  </a:solidFill>
                  <a:latin typeface="Times New Roman" panose="02020603050405020304" pitchFamily="18" charset="0"/>
                  <a:ea typeface="+mn-ea"/>
                  <a:cs typeface="Times New Roman" panose="02020603050405020304" pitchFamily="18" charset="0"/>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sp>
          <p:nvSpPr>
            <p:cNvPr id="113689" name="Text Box 346"/>
            <p:cNvSpPr txBox="1">
              <a:spLocks noChangeArrowheads="1"/>
            </p:cNvSpPr>
            <p:nvPr/>
          </p:nvSpPr>
          <p:spPr bwMode="auto">
            <a:xfrm>
              <a:off x="3328" y="3786"/>
              <a:ext cx="1860"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i="1" dirty="0">
                  <a:solidFill>
                    <a:srgbClr val="000099"/>
                  </a:solidFill>
                  <a:latin typeface="+mn-ea"/>
                  <a:ea typeface="+mn-ea"/>
                </a:rPr>
                <a:t> </a:t>
              </a:r>
              <a:r>
                <a:rPr lang="en-US" altLang="zh-CN" sz="2000" i="1" dirty="0" err="1">
                  <a:solidFill>
                    <a:srgbClr val="000099"/>
                  </a:solidFill>
                  <a:latin typeface="+mn-ea"/>
                  <a:ea typeface="+mn-ea"/>
                </a:rPr>
                <a:t>R</a:t>
              </a:r>
              <a:r>
                <a:rPr lang="en-US" altLang="zh-CN" sz="2800" i="1" baseline="-25000" dirty="0" err="1">
                  <a:solidFill>
                    <a:srgbClr val="000099"/>
                  </a:solidFill>
                  <a:latin typeface="+mn-ea"/>
                  <a:ea typeface="+mn-ea"/>
                </a:rPr>
                <a:t>c</a:t>
              </a:r>
              <a:r>
                <a:rPr lang="en-US" altLang="zh-CN" sz="2000" i="1" baseline="-25000" dirty="0">
                  <a:solidFill>
                    <a:srgbClr val="000099"/>
                  </a:solidFill>
                  <a:latin typeface="+mn-ea"/>
                  <a:ea typeface="+mn-ea"/>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grpSp>
      <p:pic>
        <p:nvPicPr>
          <p:cNvPr id="113683" name="Picture 60"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4213" y="931864"/>
            <a:ext cx="1693515" cy="17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normAutofit/>
          </a:bodyPr>
          <a:lstStyle/>
          <a:p>
            <a:r>
              <a:rPr lang="zh-CN" altLang="en-US" dirty="0">
                <a:latin typeface="微软雅黑" panose="020B0503020204020204" pitchFamily="34" charset="-122"/>
              </a:rPr>
              <a:t>课程成绩评定方式</a:t>
            </a:r>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期末考试</a:t>
            </a:r>
            <a:r>
              <a:rPr lang="en-US" altLang="zh-CN" dirty="0">
                <a:solidFill>
                  <a:srgbClr val="0000FF"/>
                </a:solidFill>
                <a:latin typeface="+mn-ea"/>
                <a:ea typeface="+mn-ea"/>
              </a:rPr>
              <a:t>    –   60 %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平时</a:t>
            </a:r>
            <a:r>
              <a:rPr lang="en-US" altLang="zh-CN" dirty="0">
                <a:solidFill>
                  <a:srgbClr val="0000FF"/>
                </a:solidFill>
                <a:latin typeface="+mn-ea"/>
                <a:ea typeface="+mn-ea"/>
              </a:rPr>
              <a:t> –  40 %</a:t>
            </a:r>
          </a:p>
          <a:p>
            <a:pPr marL="859155" lvl="2" indent="-342900">
              <a:buFont typeface="Comic Sans MS" panose="030F0702030302020204" pitchFamily="66" charset="0"/>
              <a:buChar char="­"/>
              <a:defRPr/>
            </a:pPr>
            <a:r>
              <a:rPr lang="zh-CN" altLang="en-US" dirty="0">
                <a:solidFill>
                  <a:srgbClr val="0000FF"/>
                </a:solidFill>
                <a:latin typeface="+mn-ea"/>
                <a:ea typeface="+mn-ea"/>
              </a:rPr>
              <a:t>实验报告</a:t>
            </a:r>
            <a:r>
              <a:rPr lang="en-US" altLang="zh-CN" dirty="0">
                <a:solidFill>
                  <a:srgbClr val="0000FF"/>
                </a:solidFill>
                <a:latin typeface="+mn-ea"/>
                <a:ea typeface="+mn-ea"/>
              </a:rPr>
              <a:t> –   </a:t>
            </a:r>
            <a:r>
              <a:rPr lang="zh-CN" altLang="en-US" dirty="0">
                <a:solidFill>
                  <a:srgbClr val="0000FF"/>
                </a:solidFill>
                <a:latin typeface="+mn-ea"/>
                <a:ea typeface="+mn-ea"/>
              </a:rPr>
              <a:t>作为单独的实验课给成绩</a:t>
            </a:r>
            <a:r>
              <a:rPr lang="en-US" altLang="zh-CN" dirty="0">
                <a:solidFill>
                  <a:srgbClr val="0000FF"/>
                </a:solidFill>
                <a:latin typeface="+mn-ea"/>
                <a:ea typeface="+mn-ea"/>
              </a:rPr>
              <a:t>, </a:t>
            </a:r>
            <a:r>
              <a:rPr lang="zh-CN" altLang="en-US" dirty="0">
                <a:solidFill>
                  <a:srgbClr val="0000FF"/>
                </a:solidFill>
                <a:latin typeface="+mn-ea"/>
                <a:ea typeface="+mn-ea"/>
              </a:rPr>
              <a:t>实验课和理论课务必选同一教师的授课，不然无法给出成绩</a:t>
            </a:r>
            <a:endParaRPr lang="en-US" altLang="zh-CN" dirty="0">
              <a:solidFill>
                <a:srgbClr val="0000FF"/>
              </a:solidFill>
              <a:latin typeface="+mn-ea"/>
              <a:ea typeface="+mn-ea"/>
            </a:endParaRPr>
          </a:p>
          <a:p>
            <a:pPr marL="859155" lvl="2" indent="-342900">
              <a:buFont typeface="Comic Sans MS" panose="030F0702030302020204" pitchFamily="66" charset="0"/>
              <a:buChar char="­"/>
              <a:defRPr/>
            </a:pPr>
            <a:r>
              <a:rPr lang="zh-CN" altLang="en-US" dirty="0">
                <a:solidFill>
                  <a:srgbClr val="0000FF"/>
                </a:solidFill>
                <a:latin typeface="+mn-ea"/>
                <a:ea typeface="+mn-ea"/>
              </a:rPr>
              <a:t>测验</a:t>
            </a:r>
            <a:r>
              <a:rPr lang="en-US" altLang="zh-CN" dirty="0">
                <a:solidFill>
                  <a:srgbClr val="0000FF"/>
                </a:solidFill>
                <a:latin typeface="+mn-ea"/>
                <a:ea typeface="+mn-ea"/>
              </a:rPr>
              <a:t> / </a:t>
            </a:r>
            <a:r>
              <a:rPr lang="zh-CN" altLang="en-US" dirty="0">
                <a:solidFill>
                  <a:srgbClr val="0000FF"/>
                </a:solidFill>
                <a:latin typeface="+mn-ea"/>
                <a:ea typeface="+mn-ea"/>
              </a:rPr>
              <a:t>代码</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小作品 </a:t>
            </a:r>
            <a:r>
              <a:rPr lang="en-US" altLang="zh-CN" dirty="0">
                <a:solidFill>
                  <a:srgbClr val="0000FF"/>
                </a:solidFill>
                <a:latin typeface="+mn-ea"/>
                <a:ea typeface="+mn-ea"/>
              </a:rPr>
              <a:t>/ </a:t>
            </a:r>
            <a:r>
              <a:rPr lang="zh-CN" altLang="en-US" dirty="0">
                <a:solidFill>
                  <a:srgbClr val="0000FF"/>
                </a:solidFill>
                <a:latin typeface="+mn-ea"/>
                <a:ea typeface="+mn-ea"/>
              </a:rPr>
              <a:t>作业</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考勤 </a:t>
            </a:r>
            <a:r>
              <a:rPr lang="en-US" altLang="zh-CN" dirty="0">
                <a:solidFill>
                  <a:srgbClr val="0000FF"/>
                </a:solidFill>
                <a:latin typeface="+mn-ea"/>
                <a:ea typeface="+mn-ea"/>
              </a:rPr>
              <a:t>– 10 %</a:t>
            </a:r>
          </a:p>
          <a:p>
            <a:pPr marL="859155" lvl="2" indent="-342900">
              <a:buFont typeface="Comic Sans MS" panose="030F0702030302020204" pitchFamily="66" charset="0"/>
              <a:buChar char="­"/>
              <a:defRPr/>
            </a:pPr>
            <a:r>
              <a:rPr lang="zh-CN" altLang="en-US" dirty="0">
                <a:solidFill>
                  <a:srgbClr val="0000FF"/>
                </a:solidFill>
                <a:latin typeface="+mn-ea"/>
                <a:ea typeface="+mn-ea"/>
              </a:rPr>
              <a:t>论文</a:t>
            </a:r>
            <a:r>
              <a:rPr lang="en-US" altLang="zh-CN">
                <a:solidFill>
                  <a:srgbClr val="0000FF"/>
                </a:solidFill>
                <a:latin typeface="+mn-ea"/>
                <a:ea typeface="+mn-ea"/>
              </a:rPr>
              <a:t>—10%</a:t>
            </a:r>
            <a:endParaRPr lang="en-US" altLang="zh-CN" dirty="0">
              <a:solidFill>
                <a:srgbClr val="0000FF"/>
              </a:solidFill>
              <a:latin typeface="+mn-ea"/>
              <a:ea typeface="+mn-ea"/>
            </a:endParaRPr>
          </a:p>
        </p:txBody>
      </p:sp>
    </p:spTree>
    <p:extLst>
      <p:ext uri="{BB962C8B-B14F-4D97-AF65-F5344CB8AC3E}">
        <p14:creationId xmlns:p14="http://schemas.microsoft.com/office/powerpoint/2010/main" val="1318334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zh-CN" altLang="en-US" dirty="0">
                <a:latin typeface="+mj-ea"/>
                <a:ea typeface="+mj-ea"/>
              </a:rPr>
              <a:t>吞吐量</a:t>
            </a:r>
            <a:r>
              <a:rPr lang="en-US" altLang="zh-CN" dirty="0">
                <a:latin typeface="+mj-ea"/>
                <a:ea typeface="+mj-ea"/>
              </a:rPr>
              <a:t> (more)</a:t>
            </a:r>
          </a:p>
        </p:txBody>
      </p:sp>
      <p:sp>
        <p:nvSpPr>
          <p:cNvPr id="114695" name="Rectangle 4"/>
          <p:cNvSpPr>
            <a:spLocks noGrp="1" noChangeArrowheads="1"/>
          </p:cNvSpPr>
          <p:nvPr>
            <p:ph type="body" idx="4294967295"/>
          </p:nvPr>
        </p:nvSpPr>
        <p:spPr>
          <a:xfrm>
            <a:off x="2079626" y="1366838"/>
            <a:ext cx="8150225" cy="554038"/>
          </a:xfrm>
        </p:spPr>
        <p:txBody>
          <a:bodyPr>
            <a:normAutofit/>
          </a:bodyPr>
          <a:lstStyle/>
          <a:p>
            <a:pPr eaLnBrk="1" hangingPunct="1">
              <a:buFont typeface="Wingdings" panose="05000000000000000000" pitchFamily="2" charset="2"/>
              <a:buChar char="n"/>
            </a:pPr>
            <a:r>
              <a:rPr lang="en-US" altLang="zh-CN" i="1" dirty="0">
                <a:solidFill>
                  <a:srgbClr val="CC0000"/>
                </a:solidFill>
                <a:latin typeface="Times New Roman" panose="02020603050405020304" pitchFamily="18" charset="0"/>
                <a:cs typeface="Times New Roman" panose="02020603050405020304" pitchFamily="18" charset="0"/>
              </a:rPr>
              <a:t>R</a:t>
            </a:r>
            <a:r>
              <a:rPr lang="en-US" altLang="zh-CN" i="1" baseline="-25000" dirty="0">
                <a:solidFill>
                  <a:srgbClr val="CC0000"/>
                </a:solidFill>
                <a:latin typeface="Times New Roman" panose="02020603050405020304" pitchFamily="18" charset="0"/>
                <a:cs typeface="Times New Roman" panose="02020603050405020304" pitchFamily="18" charset="0"/>
              </a:rPr>
              <a:t>s</a:t>
            </a:r>
            <a:r>
              <a:rPr lang="en-US" altLang="zh-CN" i="1" dirty="0">
                <a:solidFill>
                  <a:srgbClr val="CC0000"/>
                </a:solidFill>
                <a:latin typeface="Times New Roman" panose="02020603050405020304" pitchFamily="18" charset="0"/>
                <a:cs typeface="Times New Roman" panose="02020603050405020304" pitchFamily="18" charset="0"/>
              </a:rPr>
              <a:t> &lt; </a:t>
            </a:r>
            <a:r>
              <a:rPr lang="en-US" altLang="zh-CN" i="1" dirty="0" err="1">
                <a:solidFill>
                  <a:srgbClr val="CC0000"/>
                </a:solidFill>
                <a:latin typeface="Times New Roman" panose="02020603050405020304" pitchFamily="18" charset="0"/>
                <a:cs typeface="Times New Roman" panose="02020603050405020304" pitchFamily="18" charset="0"/>
              </a:rPr>
              <a:t>R</a:t>
            </a:r>
            <a:r>
              <a:rPr lang="en-US" altLang="zh-CN" i="1" baseline="-25000" dirty="0" err="1">
                <a:solidFill>
                  <a:srgbClr val="CC0000"/>
                </a:solidFill>
                <a:latin typeface="Times New Roman" panose="02020603050405020304" pitchFamily="18" charset="0"/>
                <a:cs typeface="Times New Roman" panose="02020603050405020304" pitchFamily="18" charset="0"/>
              </a:rPr>
              <a:t>c</a:t>
            </a:r>
            <a:r>
              <a:rPr lang="en-US" altLang="zh-CN" i="1" dirty="0">
                <a:solidFill>
                  <a:srgbClr val="FF3300"/>
                </a:solidFill>
                <a:latin typeface="Times New Roman" panose="02020603050405020304" pitchFamily="18" charset="0"/>
                <a:cs typeface="Times New Roman" panose="02020603050405020304" pitchFamily="18" charset="0"/>
              </a:rPr>
              <a:t>  </a:t>
            </a:r>
            <a:r>
              <a:rPr lang="zh-CN" altLang="en-US" dirty="0">
                <a:latin typeface="+mn-ea"/>
                <a:ea typeface="+mn-ea"/>
              </a:rPr>
              <a:t>端到端的平均吞吐量是多少</a:t>
            </a:r>
            <a:r>
              <a:rPr lang="en-US" altLang="zh-CN" dirty="0">
                <a:latin typeface="+mn-ea"/>
                <a:ea typeface="+mn-ea"/>
              </a:rPr>
              <a: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3254895" cy="1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Times New Roman" panose="02020603050405020304" pitchFamily="18" charset="0"/>
                <a:cs typeface="Times New Roman" panose="02020603050405020304" pitchFamily="18" charset="0"/>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Times New Roman" panose="02020603050405020304" pitchFamily="18" charset="0"/>
                <a:cs typeface="Times New Roman" panose="02020603050405020304" pitchFamily="18" charset="0"/>
              </a:rPr>
              <a:t>  </a:t>
            </a: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a:solidFill>
                  <a:srgbClr val="CC0000"/>
                </a:solidFill>
                <a:latin typeface="Times New Roman" panose="02020603050405020304" pitchFamily="18" charset="0"/>
                <a:cs typeface="Times New Roman" panose="02020603050405020304" pitchFamily="18" charset="0"/>
              </a:rPr>
              <a:t>R</a:t>
            </a:r>
            <a:r>
              <a:rPr lang="en-US" altLang="zh-CN" sz="2800" i="1" baseline="-25000" dirty="0">
                <a:solidFill>
                  <a:srgbClr val="CC0000"/>
                </a:solidFill>
                <a:latin typeface="Times New Roman" panose="02020603050405020304" pitchFamily="18" charset="0"/>
                <a:cs typeface="Times New Roman" panose="02020603050405020304" pitchFamily="18" charset="0"/>
              </a:rPr>
              <a:t>s</a:t>
            </a:r>
            <a:r>
              <a:rPr lang="en-US" altLang="zh-CN" sz="2800" i="1" dirty="0">
                <a:solidFill>
                  <a:srgbClr val="CC0000"/>
                </a:solidFill>
                <a:latin typeface="Times New Roman" panose="02020603050405020304" pitchFamily="18" charset="0"/>
                <a:cs typeface="Times New Roman" panose="02020603050405020304" pitchFamily="18" charset="0"/>
              </a:rPr>
              <a:t> &gt; </a:t>
            </a:r>
            <a:r>
              <a:rPr lang="en-US" altLang="zh-CN" sz="2800" i="1" dirty="0" err="1">
                <a:solidFill>
                  <a:srgbClr val="CC0000"/>
                </a:solidFill>
                <a:latin typeface="Times New Roman" panose="02020603050405020304" pitchFamily="18" charset="0"/>
                <a:cs typeface="Times New Roman" panose="02020603050405020304" pitchFamily="18" charset="0"/>
              </a:rPr>
              <a:t>R</a:t>
            </a:r>
            <a:r>
              <a:rPr lang="en-US" altLang="zh-CN" sz="2800" i="1" baseline="-25000" dirty="0" err="1">
                <a:solidFill>
                  <a:srgbClr val="CC0000"/>
                </a:solidFill>
                <a:latin typeface="Times New Roman" panose="02020603050405020304" pitchFamily="18" charset="0"/>
                <a:cs typeface="Times New Roman" panose="02020603050405020304" pitchFamily="18" charset="0"/>
              </a:rPr>
              <a:t>c</a:t>
            </a:r>
            <a:r>
              <a:rPr lang="en-US" altLang="zh-CN" sz="2800" i="1" dirty="0">
                <a:solidFill>
                  <a:srgbClr val="FF3300"/>
                </a:solidFill>
                <a:latin typeface="Times New Roman" panose="02020603050405020304" pitchFamily="18" charset="0"/>
                <a:cs typeface="Times New Roman" panose="02020603050405020304" pitchFamily="18" charset="0"/>
              </a:rPr>
              <a:t>  </a:t>
            </a:r>
            <a:r>
              <a:rPr lang="zh-CN" altLang="en-US" sz="2800" dirty="0">
                <a:solidFill>
                  <a:srgbClr val="000099"/>
                </a:solidFill>
                <a:latin typeface="+mn-ea"/>
                <a:ea typeface="+mn-ea"/>
              </a:rPr>
              <a:t>端到端的平均吞吐量是多少</a:t>
            </a:r>
            <a:r>
              <a:rPr lang="en-US" altLang="zh-CN" sz="2800" dirty="0">
                <a:solidFill>
                  <a:srgbClr val="000099"/>
                </a:solidFill>
                <a:latin typeface="+mn-ea"/>
                <a:ea typeface="+mn-ea"/>
              </a:rPr>
              <a: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800" dirty="0">
                  <a:solidFill>
                    <a:srgbClr val="000099"/>
                  </a:solidFill>
                  <a:latin typeface="+mn-ea"/>
                  <a:ea typeface="+mn-ea"/>
                </a:rPr>
                <a:t>端到端的路径上限制端到端吞吐量的链路</a:t>
              </a:r>
              <a:endParaRPr lang="en-US" altLang="zh-CN" sz="2800" dirty="0">
                <a:solidFill>
                  <a:srgbClr val="000099"/>
                </a:solidFill>
                <a:latin typeface="+mn-ea"/>
                <a:ea typeface="+mn-ea"/>
              </a:endParaRP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800" i="1" dirty="0">
                  <a:solidFill>
                    <a:srgbClr val="CC0000"/>
                  </a:solidFill>
                  <a:latin typeface="+mn-ea"/>
                  <a:ea typeface="+mn-ea"/>
                </a:rPr>
                <a:t>瓶颈链路</a:t>
              </a:r>
              <a:endParaRPr lang="en-US" altLang="zh-CN" sz="2800" i="1" dirty="0">
                <a:solidFill>
                  <a:srgbClr val="CC0000"/>
                </a:solidFill>
                <a:latin typeface="+mn-ea"/>
                <a:ea typeface="+mn-ea"/>
              </a:endParaRP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Times New Roman" panose="02020603050405020304" pitchFamily="18" charset="0"/>
                  <a:cs typeface="Times New Roman" panose="02020603050405020304" pitchFamily="18"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  </a:t>
              </a: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5" y="915219"/>
            <a:ext cx="4745360" cy="23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4871864" cy="903287"/>
          </a:xfrm>
        </p:spPr>
        <p:txBody>
          <a:bodyPr/>
          <a:lstStyle/>
          <a:p>
            <a:pPr algn="ctr" eaLnBrk="1" hangingPunct="1"/>
            <a:r>
              <a:rPr lang="zh-CN" altLang="en-US" sz="4000" dirty="0">
                <a:latin typeface="+mj-ea"/>
                <a:ea typeface="+mj-ea"/>
              </a:rPr>
              <a:t>吞吐量</a:t>
            </a:r>
            <a:r>
              <a:rPr lang="en-US" altLang="zh-CN" sz="4000" dirty="0">
                <a:latin typeface="+mj-ea"/>
                <a:ea typeface="+mj-ea"/>
              </a:rPr>
              <a:t>: </a:t>
            </a:r>
            <a:r>
              <a:rPr lang="zh-CN" altLang="en-US" sz="4000" dirty="0">
                <a:latin typeface="+mj-ea"/>
                <a:ea typeface="+mj-ea"/>
              </a:rPr>
              <a:t>互联网场景</a:t>
            </a:r>
            <a:endParaRPr lang="en-US" altLang="zh-CN" sz="4000" dirty="0">
              <a:latin typeface="+mj-ea"/>
              <a:ea typeface="+mj-ea"/>
            </a:endParaRP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zh-CN" altLang="en-US" dirty="0"/>
              <a:t>每连接端到端吞吐量</a:t>
            </a:r>
            <a:r>
              <a:rPr lang="en-US" altLang="zh-CN" dirty="0"/>
              <a:t>: </a:t>
            </a:r>
            <a:r>
              <a:rPr lang="en-US" altLang="zh-CN" dirty="0">
                <a:latin typeface="Times New Roman" panose="02020603050405020304" pitchFamily="18" charset="0"/>
                <a:cs typeface="Times New Roman" panose="02020603050405020304" pitchFamily="18" charset="0"/>
              </a:rPr>
              <a:t>min</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s</a:t>
            </a:r>
            <a:r>
              <a:rPr lang="en-US" altLang="zh-CN" i="1" dirty="0" err="1">
                <a:latin typeface="Times New Roman" panose="02020603050405020304" pitchFamily="18" charset="0"/>
                <a:cs typeface="Times New Roman" panose="02020603050405020304" pitchFamily="18" charset="0"/>
              </a:rPr>
              <a:t>,R</a:t>
            </a:r>
            <a:r>
              <a:rPr lang="en-US" altLang="zh-CN" i="1" dirty="0">
                <a:latin typeface="Times New Roman" panose="02020603050405020304" pitchFamily="18" charset="0"/>
                <a:cs typeface="Times New Roman" panose="02020603050405020304" pitchFamily="18" charset="0"/>
              </a:rPr>
              <a:t>/10)</a:t>
            </a:r>
          </a:p>
          <a:p>
            <a:pPr eaLnBrk="1" hangingPunct="1">
              <a:buFont typeface="Wingdings" panose="05000000000000000000" pitchFamily="2" charset="2"/>
              <a:buChar char="n"/>
            </a:pPr>
            <a:r>
              <a:rPr lang="zh-CN" altLang="en-US" dirty="0"/>
              <a:t>实践中</a:t>
            </a:r>
            <a:r>
              <a:rPr lang="en-US" altLang="zh-CN" dirty="0"/>
              <a:t>: </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a:t>
            </a:r>
            <a:r>
              <a:rPr lang="zh-CN" altLang="en-US" dirty="0"/>
              <a:t>常常是瓶颈</a:t>
            </a:r>
            <a:endParaRPr lang="en-US" altLang="zh-CN" dirty="0"/>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mn-ea"/>
                <a:ea typeface="+mn-ea"/>
              </a:rPr>
              <a:t>10 </a:t>
            </a:r>
            <a:r>
              <a:rPr lang="zh-CN" altLang="en-US" sz="2000" dirty="0">
                <a:solidFill>
                  <a:srgbClr val="000099"/>
                </a:solidFill>
                <a:latin typeface="+mn-ea"/>
                <a:ea typeface="+mn-ea"/>
              </a:rPr>
              <a:t>连接</a:t>
            </a:r>
            <a:r>
              <a:rPr lang="en-US" altLang="zh-CN" sz="2000" dirty="0">
                <a:solidFill>
                  <a:srgbClr val="000099"/>
                </a:solidFill>
                <a:latin typeface="+mn-ea"/>
                <a:ea typeface="+mn-ea"/>
              </a:rPr>
              <a:t> (</a:t>
            </a:r>
            <a:r>
              <a:rPr lang="zh-CN" altLang="en-US" sz="2000" dirty="0">
                <a:solidFill>
                  <a:srgbClr val="000099"/>
                </a:solidFill>
                <a:latin typeface="+mn-ea"/>
                <a:ea typeface="+mn-ea"/>
              </a:rPr>
              <a:t>平等</a:t>
            </a:r>
            <a:r>
              <a:rPr lang="en-US" altLang="zh-CN" sz="2000" dirty="0">
                <a:solidFill>
                  <a:srgbClr val="000099"/>
                </a:solidFill>
                <a:latin typeface="+mn-ea"/>
                <a:ea typeface="+mn-ea"/>
              </a:rPr>
              <a:t>) </a:t>
            </a:r>
            <a:r>
              <a:rPr lang="zh-CN" altLang="en-US" sz="2000" dirty="0">
                <a:solidFill>
                  <a:srgbClr val="000099"/>
                </a:solidFill>
                <a:latin typeface="+mn-ea"/>
                <a:ea typeface="+mn-ea"/>
              </a:rPr>
              <a:t>共享骨干瓶颈链路</a:t>
            </a:r>
            <a:endParaRPr lang="en-US" altLang="zh-CN" sz="2000" dirty="0">
              <a:solidFill>
                <a:srgbClr val="000099"/>
              </a:solidFill>
              <a:latin typeface="+mn-ea"/>
              <a:ea typeface="+mn-ea"/>
            </a:endParaRPr>
          </a:p>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2812429"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1.5 </a:t>
            </a:r>
            <a:r>
              <a:rPr lang="zh-CN" altLang="en-US" sz="2800" dirty="0">
                <a:solidFill>
                  <a:srgbClr val="CC0000"/>
                </a:solidFill>
                <a:latin typeface="+mn-ea"/>
                <a:ea typeface="+mn-ea"/>
              </a:rPr>
              <a:t>协议层次</a:t>
            </a:r>
            <a:r>
              <a:rPr lang="en-US" altLang="zh-CN" sz="2800" dirty="0">
                <a:solidFill>
                  <a:srgbClr val="CC0000"/>
                </a:solidFill>
                <a:latin typeface="+mn-ea"/>
                <a:ea typeface="+mn-ea"/>
              </a:rPr>
              <a:t>, </a:t>
            </a:r>
            <a:r>
              <a:rPr lang="zh-CN" altLang="en-US" sz="2800" dirty="0">
                <a:solidFill>
                  <a:srgbClr val="CC0000"/>
                </a:solidFill>
                <a:latin typeface="+mn-ea"/>
                <a:ea typeface="+mn-ea"/>
              </a:rPr>
              <a:t>服务模型</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2557611" cy="1143000"/>
          </a:xfrm>
        </p:spPr>
        <p:txBody>
          <a:bodyPr/>
          <a:lstStyle/>
          <a:p>
            <a:pPr algn="ctr" eaLnBrk="1" hangingPunct="1"/>
            <a:r>
              <a:rPr lang="zh-CN" altLang="en-US" dirty="0">
                <a:latin typeface="+mj-ea"/>
                <a:ea typeface="+mj-ea"/>
              </a:rPr>
              <a:t>协议</a:t>
            </a:r>
            <a:r>
              <a:rPr lang="en-US" altLang="zh-CN" dirty="0">
                <a:latin typeface="+mj-ea"/>
                <a:ea typeface="+mj-ea"/>
              </a:rPr>
              <a:t> </a:t>
            </a:r>
            <a:r>
              <a:rPr lang="en-US" altLang="ja-JP" dirty="0">
                <a:latin typeface="+mj-ea"/>
                <a:ea typeface="+mj-ea"/>
              </a:rPr>
              <a:t>“</a:t>
            </a:r>
            <a:r>
              <a:rPr lang="zh-CN" altLang="en-US" dirty="0">
                <a:latin typeface="+mj-ea"/>
                <a:ea typeface="+mj-ea"/>
              </a:rPr>
              <a:t>层次</a:t>
            </a:r>
            <a:r>
              <a:rPr lang="en-US" altLang="ja-JP" dirty="0">
                <a:latin typeface="+mj-ea"/>
                <a:ea typeface="+mj-ea"/>
              </a:rPr>
              <a:t>"</a:t>
            </a:r>
            <a:endParaRPr lang="en-US" altLang="zh-CN" dirty="0">
              <a:latin typeface="+mj-ea"/>
              <a:ea typeface="+mj-ea"/>
            </a:endParaRPr>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zh-CN" altLang="en-US" dirty="0">
                <a:solidFill>
                  <a:srgbClr val="CC0000"/>
                </a:solidFill>
                <a:latin typeface="+mn-ea"/>
                <a:ea typeface="+mn-ea"/>
              </a:rPr>
              <a:t>网络非常复杂</a:t>
            </a:r>
            <a:r>
              <a:rPr lang="en-US" altLang="zh-CN" dirty="0">
                <a:solidFill>
                  <a:srgbClr val="CC0000"/>
                </a:solidFill>
                <a:latin typeface="+mn-ea"/>
                <a:ea typeface="+mn-ea"/>
              </a:rPr>
              <a:t>,</a:t>
            </a:r>
          </a:p>
          <a:p>
            <a:pPr eaLnBrk="1" hangingPunct="1">
              <a:lnSpc>
                <a:spcPct val="75000"/>
              </a:lnSpc>
              <a:buFont typeface="Wingdings" panose="05000000000000000000" pitchFamily="2" charset="2"/>
              <a:buNone/>
            </a:pPr>
            <a:r>
              <a:rPr lang="zh-CN" altLang="en-US" dirty="0">
                <a:solidFill>
                  <a:srgbClr val="CC0000"/>
                </a:solidFill>
                <a:latin typeface="+mn-ea"/>
                <a:ea typeface="+mn-ea"/>
              </a:rPr>
              <a:t>拥有许多</a:t>
            </a:r>
            <a:r>
              <a:rPr lang="en-US" altLang="ja-JP" dirty="0">
                <a:solidFill>
                  <a:srgbClr val="CC0000"/>
                </a:solidFill>
                <a:latin typeface="+mn-ea"/>
                <a:ea typeface="+mn-ea"/>
              </a:rPr>
              <a:t>“pieces":</a:t>
            </a:r>
          </a:p>
          <a:p>
            <a:pPr lvl="1" eaLnBrk="1" hangingPunct="1">
              <a:buFont typeface="Wingdings" panose="05000000000000000000" pitchFamily="2" charset="2"/>
              <a:buChar char="§"/>
            </a:pPr>
            <a:r>
              <a:rPr lang="zh-CN" altLang="en-US" sz="2800" dirty="0">
                <a:latin typeface="+mn-ea"/>
                <a:ea typeface="+mn-ea"/>
              </a:rPr>
              <a:t>主机</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路由器</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不同介质的链路</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应用程序</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协议</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硬件</a:t>
            </a:r>
            <a:r>
              <a:rPr lang="en-US" altLang="zh-CN" sz="2800" dirty="0">
                <a:latin typeface="+mn-ea"/>
                <a:ea typeface="+mn-ea"/>
              </a:rPr>
              <a:t>, </a:t>
            </a:r>
            <a:r>
              <a:rPr lang="zh-CN" altLang="en-US" sz="2800" dirty="0">
                <a:latin typeface="+mn-ea"/>
                <a:ea typeface="+mn-ea"/>
              </a:rPr>
              <a:t>软件</a:t>
            </a:r>
            <a:endParaRPr lang="en-US" altLang="zh-CN" sz="2800" dirty="0">
              <a:latin typeface="+mn-ea"/>
              <a:ea typeface="+mn-ea"/>
            </a:endParaRPr>
          </a:p>
        </p:txBody>
      </p:sp>
      <p:sp>
        <p:nvSpPr>
          <p:cNvPr id="118789" name="Rectangle 4"/>
          <p:cNvSpPr>
            <a:spLocks noGrp="1" noChangeArrowheads="1"/>
          </p:cNvSpPr>
          <p:nvPr>
            <p:ph type="body" sz="half" idx="4294967295"/>
          </p:nvPr>
        </p:nvSpPr>
        <p:spPr>
          <a:xfrm>
            <a:off x="7176120" y="2276872"/>
            <a:ext cx="4057650" cy="2619375"/>
          </a:xfrm>
        </p:spPr>
        <p:txBody>
          <a:bodyPr>
            <a:normAutofit/>
          </a:bodyPr>
          <a:lstStyle/>
          <a:p>
            <a:pPr algn="ctr" eaLnBrk="1" hangingPunct="1">
              <a:buFont typeface="Wingdings" panose="05000000000000000000" pitchFamily="2" charset="2"/>
              <a:buNone/>
            </a:pPr>
            <a:r>
              <a:rPr lang="en-US" altLang="zh-CN" sz="3200" i="1" dirty="0">
                <a:solidFill>
                  <a:srgbClr val="CC0000"/>
                </a:solidFill>
                <a:latin typeface="+mn-ea"/>
                <a:ea typeface="+mn-ea"/>
              </a:rPr>
              <a:t>Question:</a:t>
            </a:r>
            <a:r>
              <a:rPr lang="en-US" altLang="zh-CN" sz="2400" u="sng" dirty="0">
                <a:solidFill>
                  <a:srgbClr val="FF0000"/>
                </a:solidFill>
                <a:latin typeface="+mn-ea"/>
                <a:ea typeface="+mn-ea"/>
              </a:rPr>
              <a:t> </a:t>
            </a:r>
          </a:p>
          <a:p>
            <a:pPr algn="ctr" eaLnBrk="1" hangingPunct="1">
              <a:buFont typeface="Wingdings" panose="05000000000000000000" pitchFamily="2" charset="2"/>
              <a:buNone/>
            </a:pPr>
            <a:r>
              <a:rPr lang="zh-CN" altLang="en-US" dirty="0">
                <a:latin typeface="+mn-ea"/>
                <a:ea typeface="+mn-ea"/>
              </a:rPr>
              <a:t>有没有希望组织好网络的结构</a:t>
            </a:r>
            <a:r>
              <a:rPr lang="en-US" altLang="zh-CN" dirty="0">
                <a:latin typeface="+mn-ea"/>
                <a:ea typeface="+mn-ea"/>
              </a:rPr>
              <a:t>?</a:t>
            </a:r>
          </a:p>
          <a:p>
            <a:pPr algn="ctr" eaLnBrk="1" hangingPunct="1">
              <a:buFont typeface="Wingdings" panose="05000000000000000000" pitchFamily="2" charset="2"/>
              <a:buNone/>
            </a:pPr>
            <a:endParaRPr lang="en-US" altLang="zh-CN" dirty="0">
              <a:latin typeface="+mn-ea"/>
              <a:ea typeface="+mn-ea"/>
            </a:endParaRPr>
          </a:p>
          <a:p>
            <a:pPr algn="ctr" eaLnBrk="1" hangingPunct="1">
              <a:buFont typeface="Wingdings" panose="05000000000000000000" pitchFamily="2" charset="2"/>
              <a:buNone/>
            </a:pPr>
            <a:r>
              <a:rPr lang="en-US" altLang="zh-CN" dirty="0">
                <a:latin typeface="+mn-ea"/>
                <a:ea typeface="+mn-ea"/>
              </a:rPr>
              <a:t>…. </a:t>
            </a:r>
            <a:r>
              <a:rPr lang="zh-CN" altLang="en-US" dirty="0">
                <a:latin typeface="+mn-ea"/>
                <a:ea typeface="+mn-ea"/>
              </a:rPr>
              <a:t>或至少在讨论网络时</a:t>
            </a:r>
            <a:r>
              <a:rPr lang="en-US" altLang="zh-CN" dirty="0">
                <a:latin typeface="+mn-ea"/>
                <a:ea typeface="+mn-ea"/>
              </a:rPr>
              <a:t>?</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2701627" cy="11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3761FCE-6460-409A-A13E-43DCD6207DC1}"/>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4895155" cy="1143000"/>
          </a:xfrm>
        </p:spPr>
        <p:txBody>
          <a:bodyPr/>
          <a:lstStyle/>
          <a:p>
            <a:pPr algn="ctr" eaLnBrk="1" hangingPunct="1"/>
            <a:r>
              <a:rPr lang="zh-CN" altLang="en-US" sz="4000" dirty="0">
                <a:latin typeface="+mj-ea"/>
                <a:ea typeface="+mj-ea"/>
              </a:rPr>
              <a:t>空中旅行的组织结构</a:t>
            </a:r>
            <a:endParaRPr lang="en-US" altLang="zh-CN" dirty="0">
              <a:latin typeface="+mj-ea"/>
              <a:ea typeface="+mj-ea"/>
            </a:endParaRPr>
          </a:p>
        </p:txBody>
      </p:sp>
      <p:sp>
        <p:nvSpPr>
          <p:cNvPr id="120836" name="Rectangle 3"/>
          <p:cNvSpPr>
            <a:spLocks noGrp="1" noChangeArrowheads="1"/>
          </p:cNvSpPr>
          <p:nvPr>
            <p:ph type="body" idx="4294967295"/>
          </p:nvPr>
        </p:nvSpPr>
        <p:spPr>
          <a:xfrm>
            <a:off x="4419600" y="5489575"/>
            <a:ext cx="2684512" cy="542925"/>
          </a:xfrm>
        </p:spPr>
        <p:txBody>
          <a:bodyPr/>
          <a:lstStyle/>
          <a:p>
            <a:pPr marL="287338" indent="-287338"/>
            <a:r>
              <a:rPr lang="zh-CN" altLang="en-US" dirty="0">
                <a:solidFill>
                  <a:srgbClr val="0000FF"/>
                </a:solidFill>
              </a:rPr>
              <a:t>一系列步骤</a:t>
            </a:r>
            <a:endParaRPr lang="en-US" altLang="zh-CN" dirty="0">
              <a:solidFill>
                <a:srgbClr val="0000FF"/>
              </a:solidFill>
            </a:endParaRP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489515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7238"/>
            <a:chOff x="700" y="1000"/>
            <a:chExt cx="4100" cy="2077"/>
          </a:xfrm>
        </p:grpSpPr>
        <p:sp>
          <p:nvSpPr>
            <p:cNvPr id="120839" name="Text Box 5"/>
            <p:cNvSpPr txBox="1">
              <a:spLocks noChangeArrowheads="1"/>
            </p:cNvSpPr>
            <p:nvPr/>
          </p:nvSpPr>
          <p:spPr bwMode="auto">
            <a:xfrm>
              <a:off x="846" y="1007"/>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交付</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登机口</a:t>
              </a:r>
              <a:r>
                <a:rPr lang="en-US" altLang="zh-CN" sz="2000" dirty="0">
                  <a:solidFill>
                    <a:srgbClr val="000099"/>
                  </a:solidFill>
                </a:rPr>
                <a:t> (</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跑到起飞</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0" name="Text Box 6"/>
            <p:cNvSpPr txBox="1">
              <a:spLocks noChangeArrowheads="1"/>
            </p:cNvSpPr>
            <p:nvPr/>
          </p:nvSpPr>
          <p:spPr bwMode="auto">
            <a:xfrm>
              <a:off x="3242" y="1001"/>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投诉</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登机口</a:t>
              </a:r>
              <a:r>
                <a:rPr lang="en-US" altLang="zh-CN" sz="2000" dirty="0">
                  <a:solidFill>
                    <a:srgbClr val="000099"/>
                  </a:solidFill>
                </a:rPr>
                <a:t> (</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跑到降落</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1" name="Text Box 7"/>
            <p:cNvSpPr txBox="1">
              <a:spLocks noChangeArrowheads="1"/>
            </p:cNvSpPr>
            <p:nvPr/>
          </p:nvSpPr>
          <p:spPr bwMode="auto">
            <a:xfrm>
              <a:off x="2074" y="2825"/>
              <a:ext cx="11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飞行路线规划</a:t>
              </a:r>
              <a:endParaRPr lang="en-US" altLang="zh-CN" sz="2000" dirty="0">
                <a:solidFill>
                  <a:srgbClr val="000099"/>
                </a:solidFill>
              </a:endParaRP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3968196" cy="1143000"/>
          </a:xfrm>
        </p:spPr>
        <p:txBody>
          <a:bodyPr/>
          <a:lstStyle/>
          <a:p>
            <a:pPr algn="ctr" eaLnBrk="1" hangingPunct="1"/>
            <a:r>
              <a:rPr lang="zh-CN" altLang="en-US" dirty="0">
                <a:latin typeface="+mj-ea"/>
                <a:ea typeface="+mj-ea"/>
              </a:rPr>
              <a:t>空中旅行的功能分层</a:t>
            </a:r>
            <a:endParaRPr lang="en-US" altLang="zh-CN" dirty="0">
              <a:latin typeface="+mj-ea"/>
              <a:ea typeface="+mj-ea"/>
            </a:endParaRPr>
          </a:p>
        </p:txBody>
      </p:sp>
      <p:sp>
        <p:nvSpPr>
          <p:cNvPr id="122885" name="Rectangle 40"/>
          <p:cNvSpPr>
            <a:spLocks noGrp="1" noChangeArrowheads="1"/>
          </p:cNvSpPr>
          <p:nvPr>
            <p:ph type="body" idx="4294967295"/>
          </p:nvPr>
        </p:nvSpPr>
        <p:spPr>
          <a:xfrm>
            <a:off x="2482852" y="4524458"/>
            <a:ext cx="7613650" cy="1763713"/>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层次</a:t>
            </a:r>
            <a:r>
              <a:rPr lang="en-US" altLang="zh-CN" i="1" dirty="0">
                <a:solidFill>
                  <a:srgbClr val="CC0000"/>
                </a:solidFill>
                <a:latin typeface="+mn-ea"/>
                <a:ea typeface="+mn-ea"/>
              </a:rPr>
              <a:t>:</a:t>
            </a:r>
            <a:r>
              <a:rPr lang="en-US" altLang="zh-CN" dirty="0">
                <a:solidFill>
                  <a:srgbClr val="FF0000"/>
                </a:solidFill>
                <a:latin typeface="+mn-ea"/>
                <a:ea typeface="+mn-ea"/>
              </a:rPr>
              <a:t> </a:t>
            </a:r>
            <a:r>
              <a:rPr lang="zh-CN" altLang="en-US" dirty="0">
                <a:latin typeface="+mn-ea"/>
                <a:ea typeface="+mn-ea"/>
              </a:rPr>
              <a:t>每一层实施一种服务</a:t>
            </a:r>
            <a:endParaRPr lang="en-US" altLang="zh-CN" dirty="0">
              <a:latin typeface="+mn-ea"/>
              <a:ea typeface="+mn-ea"/>
            </a:endParaRPr>
          </a:p>
          <a:p>
            <a:pPr lvl="1" eaLnBrk="1" hangingPunct="1">
              <a:buFont typeface="Wingdings" panose="05000000000000000000" pitchFamily="2" charset="2"/>
              <a:buChar char="§"/>
            </a:pPr>
            <a:r>
              <a:rPr lang="zh-CN" altLang="en-US" sz="2800" dirty="0">
                <a:latin typeface="+mn-ea"/>
                <a:ea typeface="+mn-ea"/>
              </a:rPr>
              <a:t>通过各自层内的动作</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依赖于下一层提供的服务</a:t>
            </a:r>
            <a:endParaRPr lang="en-US" altLang="zh-CN" sz="2800" dirty="0">
              <a:latin typeface="+mn-ea"/>
              <a:ea typeface="+mn-ea"/>
            </a:endParaRPr>
          </a:p>
          <a:p>
            <a:pPr eaLnBrk="1" hangingPunct="1">
              <a:buFont typeface="Wingdings" panose="05000000000000000000" pitchFamily="2" charset="2"/>
              <a:buNone/>
            </a:pPr>
            <a:endParaRPr lang="en-US" altLang="zh-CN" dirty="0">
              <a:latin typeface="+mn-ea"/>
              <a:ea typeface="+mn-ea"/>
            </a:endParaRPr>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49"/>
            <a:ext cx="3968196" cy="16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56613" cy="2654300"/>
            <a:chOff x="258" y="1214"/>
            <a:chExt cx="5327" cy="1672"/>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mn-ea"/>
                  <a:ea typeface="+mn-ea"/>
                </a:rPr>
                <a:t>ticket (purchase)</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baggage (check)</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gates (load)</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runway (takeoff)</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3" name="Text Box 8"/>
            <p:cNvSpPr txBox="1">
              <a:spLocks noChangeArrowheads="1"/>
            </p:cNvSpPr>
            <p:nvPr/>
          </p:nvSpPr>
          <p:spPr bwMode="auto">
            <a:xfrm>
              <a:off x="503" y="2706"/>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出发机场</a:t>
              </a:r>
              <a:endParaRPr lang="en-US" altLang="zh-CN" sz="1200" dirty="0">
                <a:solidFill>
                  <a:srgbClr val="0000FF"/>
                </a:solidFill>
                <a:latin typeface="+mn-ea"/>
                <a:ea typeface="+mn-ea"/>
              </a:endParaRPr>
            </a:p>
          </p:txBody>
        </p:sp>
        <p:sp>
          <p:nvSpPr>
            <p:cNvPr id="122894" name="Text Box 9"/>
            <p:cNvSpPr txBox="1">
              <a:spLocks noChangeArrowheads="1"/>
            </p:cNvSpPr>
            <p:nvPr/>
          </p:nvSpPr>
          <p:spPr bwMode="auto">
            <a:xfrm>
              <a:off x="3697" y="2712"/>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到达机场</a:t>
              </a:r>
              <a:endParaRPr lang="en-US" altLang="zh-CN" sz="1200" dirty="0">
                <a:solidFill>
                  <a:srgbClr val="0000FF"/>
                </a:solidFill>
                <a:latin typeface="+mn-ea"/>
                <a:ea typeface="+mn-ea"/>
              </a:endParaRPr>
            </a:p>
          </p:txBody>
        </p:sp>
        <p:sp>
          <p:nvSpPr>
            <p:cNvPr id="122895" name="Text Box 10"/>
            <p:cNvSpPr txBox="1">
              <a:spLocks noChangeArrowheads="1"/>
            </p:cNvSpPr>
            <p:nvPr/>
          </p:nvSpPr>
          <p:spPr bwMode="auto">
            <a:xfrm>
              <a:off x="1822" y="2709"/>
              <a:ext cx="11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中间空中交通控制中心</a:t>
              </a:r>
              <a:endParaRPr lang="en-US" altLang="zh-CN" sz="1200" dirty="0">
                <a:solidFill>
                  <a:srgbClr val="0000FF"/>
                </a:solidFill>
                <a:latin typeface="+mn-ea"/>
                <a:ea typeface="+mn-ea"/>
              </a:endParaRP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mn-ea"/>
                    <a:ea typeface="+mn-ea"/>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mn-ea"/>
                    <a:ea typeface="+mn-ea"/>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mn-ea"/>
                  <a:ea typeface="+mn-ea"/>
                </a:rPr>
                <a:t>ticket (complain)</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baggage (claim)</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gates (unload)</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runway (land)</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3" name="Text Box 32"/>
            <p:cNvSpPr txBox="1">
              <a:spLocks noChangeArrowheads="1"/>
            </p:cNvSpPr>
            <p:nvPr/>
          </p:nvSpPr>
          <p:spPr bwMode="auto">
            <a:xfrm>
              <a:off x="4762" y="1588"/>
              <a:ext cx="36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ticket</a:t>
              </a:r>
            </a:p>
          </p:txBody>
        </p:sp>
        <p:sp>
          <p:nvSpPr>
            <p:cNvPr id="122914" name="Text Box 33"/>
            <p:cNvSpPr txBox="1">
              <a:spLocks noChangeArrowheads="1"/>
            </p:cNvSpPr>
            <p:nvPr/>
          </p:nvSpPr>
          <p:spPr bwMode="auto">
            <a:xfrm>
              <a:off x="4756" y="1801"/>
              <a:ext cx="5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baggage</a:t>
              </a:r>
            </a:p>
          </p:txBody>
        </p:sp>
        <p:sp>
          <p:nvSpPr>
            <p:cNvPr id="122915" name="Text Box 34"/>
            <p:cNvSpPr txBox="1">
              <a:spLocks noChangeArrowheads="1"/>
            </p:cNvSpPr>
            <p:nvPr/>
          </p:nvSpPr>
          <p:spPr bwMode="auto">
            <a:xfrm>
              <a:off x="4762" y="2013"/>
              <a:ext cx="3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takeoff/landing</a:t>
              </a:r>
            </a:p>
          </p:txBody>
        </p:sp>
        <p:sp>
          <p:nvSpPr>
            <p:cNvPr id="122917" name="Text Box 36"/>
            <p:cNvSpPr txBox="1">
              <a:spLocks noChangeArrowheads="1"/>
            </p:cNvSpPr>
            <p:nvPr/>
          </p:nvSpPr>
          <p:spPr bwMode="auto">
            <a:xfrm>
              <a:off x="4727" y="2444"/>
              <a:ext cx="8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airplane routing</a:t>
              </a:r>
            </a:p>
          </p:txBody>
        </p:sp>
      </p:grpSp>
      <p:sp>
        <p:nvSpPr>
          <p:cNvPr id="44" name="Footer Placeholder 2">
            <a:extLst>
              <a:ext uri="{FF2B5EF4-FFF2-40B4-BE49-F238E27FC236}">
                <a16:creationId xmlns:a16="http://schemas.microsoft.com/office/drawing/2014/main" id="{EE444FB8-766A-4EEB-B8C2-49CB68C62BA7}"/>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2592288" cy="720725"/>
          </a:xfrm>
        </p:spPr>
        <p:txBody>
          <a:bodyPr>
            <a:normAutofit/>
          </a:bodyPr>
          <a:lstStyle/>
          <a:p>
            <a:pPr algn="ctr" eaLnBrk="1" hangingPunct="1"/>
            <a:r>
              <a:rPr lang="zh-CN" altLang="en-US" dirty="0">
                <a:latin typeface="+mj-ea"/>
                <a:ea typeface="+mj-ea"/>
              </a:rPr>
              <a:t>为什么分层</a:t>
            </a:r>
            <a:r>
              <a:rPr lang="en-US" altLang="zh-CN" dirty="0">
                <a:latin typeface="+mj-ea"/>
                <a:ea typeface="+mj-ea"/>
              </a:rPr>
              <a:t>?</a:t>
            </a:r>
          </a:p>
        </p:txBody>
      </p:sp>
      <p:sp>
        <p:nvSpPr>
          <p:cNvPr id="138244" name="Rectangle 3"/>
          <p:cNvSpPr>
            <a:spLocks noGrp="1" noChangeArrowheads="1"/>
          </p:cNvSpPr>
          <p:nvPr>
            <p:ph type="body" idx="4294967295"/>
          </p:nvPr>
        </p:nvSpPr>
        <p:spPr>
          <a:xfrm>
            <a:off x="1919536" y="1700808"/>
            <a:ext cx="7772400" cy="4648200"/>
          </a:xfrm>
        </p:spPr>
        <p:txBody>
          <a:bodyPr>
            <a:normAutofit/>
          </a:bodyPr>
          <a:lstStyle/>
          <a:p>
            <a:pPr eaLnBrk="1" hangingPunct="1">
              <a:buFont typeface="Wingdings" panose="05000000000000000000" pitchFamily="2" charset="2"/>
              <a:buNone/>
            </a:pPr>
            <a:r>
              <a:rPr lang="zh-CN" altLang="en-US" sz="3200" dirty="0">
                <a:latin typeface="+mn-ea"/>
                <a:ea typeface="+mn-ea"/>
              </a:rPr>
              <a:t>处理复杂的系统</a:t>
            </a:r>
            <a:r>
              <a:rPr lang="en-US" altLang="zh-CN" sz="3200" dirty="0">
                <a:latin typeface="+mn-ea"/>
                <a:ea typeface="+mn-ea"/>
              </a:rPr>
              <a:t>:</a:t>
            </a:r>
          </a:p>
          <a:p>
            <a:pPr eaLnBrk="1" hangingPunct="1">
              <a:buSzPct val="70000"/>
              <a:buFont typeface="Wingdings" panose="05000000000000000000" pitchFamily="2" charset="2"/>
              <a:buChar char="v"/>
            </a:pPr>
            <a:r>
              <a:rPr lang="zh-CN" altLang="en-US" dirty="0">
                <a:latin typeface="+mn-ea"/>
                <a:ea typeface="+mn-ea"/>
              </a:rPr>
              <a:t>显式的结构使得我们能够区分复杂系统各个块之间的关联</a:t>
            </a:r>
            <a:endParaRPr lang="en-US" altLang="ja-JP" dirty="0">
              <a:latin typeface="+mn-ea"/>
              <a:ea typeface="+mn-ea"/>
            </a:endParaRPr>
          </a:p>
          <a:p>
            <a:pPr marL="682625" lvl="1" indent="-225425"/>
            <a:r>
              <a:rPr lang="zh-CN" altLang="en-US" dirty="0">
                <a:latin typeface="+mn-ea"/>
                <a:ea typeface="+mn-ea"/>
              </a:rPr>
              <a:t>分层的</a:t>
            </a:r>
            <a:r>
              <a:rPr lang="en-US" altLang="zh-CN" dirty="0">
                <a:latin typeface="+mn-ea"/>
                <a:ea typeface="+mn-ea"/>
              </a:rPr>
              <a:t> </a:t>
            </a:r>
            <a:r>
              <a:rPr lang="zh-CN" altLang="en-US" i="1" dirty="0">
                <a:solidFill>
                  <a:srgbClr val="CC0000"/>
                </a:solidFill>
                <a:latin typeface="+mn-ea"/>
                <a:ea typeface="+mn-ea"/>
              </a:rPr>
              <a:t>参考模型</a:t>
            </a:r>
            <a:r>
              <a:rPr lang="en-US" altLang="zh-CN" dirty="0">
                <a:latin typeface="+mn-ea"/>
                <a:ea typeface="+mn-ea"/>
              </a:rPr>
              <a:t> </a:t>
            </a:r>
            <a:r>
              <a:rPr lang="zh-CN" altLang="en-US" dirty="0">
                <a:latin typeface="+mn-ea"/>
                <a:ea typeface="+mn-ea"/>
              </a:rPr>
              <a:t>便于讨论</a:t>
            </a:r>
            <a:endParaRPr lang="en-US" altLang="zh-CN" dirty="0">
              <a:latin typeface="+mn-ea"/>
              <a:ea typeface="+mn-ea"/>
            </a:endParaRPr>
          </a:p>
          <a:p>
            <a:pPr eaLnBrk="1" hangingPunct="1">
              <a:buSzPct val="70000"/>
              <a:buFont typeface="Wingdings" panose="05000000000000000000" pitchFamily="2" charset="2"/>
              <a:buChar char="v"/>
            </a:pPr>
            <a:r>
              <a:rPr lang="zh-CN" altLang="en-US" dirty="0">
                <a:latin typeface="+mn-ea"/>
                <a:ea typeface="+mn-ea"/>
              </a:rPr>
              <a:t>模块化使得维护与更新系统更容易进行</a:t>
            </a:r>
            <a:endParaRPr lang="en-US" altLang="zh-CN" dirty="0">
              <a:latin typeface="+mn-ea"/>
              <a:ea typeface="+mn-ea"/>
            </a:endParaRPr>
          </a:p>
          <a:p>
            <a:pPr marL="682625" lvl="1" indent="-225425"/>
            <a:r>
              <a:rPr lang="zh-CN" altLang="en-US" dirty="0">
                <a:latin typeface="+mn-ea"/>
                <a:ea typeface="+mn-ea"/>
              </a:rPr>
              <a:t>各层服务实现的改变对系统其它部分是透明的</a:t>
            </a:r>
            <a:endParaRPr lang="en-US" altLang="ja-JP" dirty="0">
              <a:latin typeface="+mn-ea"/>
              <a:ea typeface="+mn-ea"/>
            </a:endParaRPr>
          </a:p>
          <a:p>
            <a:pPr marL="682625" lvl="1" indent="-225425"/>
            <a:r>
              <a:rPr lang="en-US" altLang="zh-CN" dirty="0">
                <a:latin typeface="+mn-ea"/>
                <a:ea typeface="+mn-ea"/>
              </a:rPr>
              <a:t>e.g., </a:t>
            </a:r>
            <a:r>
              <a:rPr lang="zh-CN" altLang="en-US" dirty="0">
                <a:latin typeface="+mn-ea"/>
                <a:ea typeface="+mn-ea"/>
              </a:rPr>
              <a:t>登机过程的改变不影响系统其它部分</a:t>
            </a:r>
            <a:endParaRPr lang="en-US" altLang="ja-JP" dirty="0">
              <a:latin typeface="+mn-ea"/>
              <a:ea typeface="+mn-ea"/>
            </a:endParaRPr>
          </a:p>
          <a:p>
            <a:pPr eaLnBrk="1" hangingPunct="1">
              <a:buSzPct val="70000"/>
              <a:buFont typeface="Wingdings" panose="05000000000000000000" pitchFamily="2" charset="2"/>
              <a:buChar char="v"/>
            </a:pPr>
            <a:r>
              <a:rPr lang="en-US" altLang="zh-CN" dirty="0">
                <a:solidFill>
                  <a:schemeClr val="bg1"/>
                </a:solidFill>
                <a:latin typeface="+mn-ea"/>
                <a:ea typeface="+mn-ea"/>
              </a:rPr>
              <a:t>layering considered harmful?</a:t>
            </a:r>
          </a:p>
        </p:txBody>
      </p:sp>
      <p:pic>
        <p:nvPicPr>
          <p:cNvPr id="124930"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733" y="975623"/>
            <a:ext cx="2587140" cy="22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8910D1F-1ABF-47C5-BA48-A84440091995}"/>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
        <p:nvSpPr>
          <p:cNvPr id="2" name="文本框 1">
            <a:extLst>
              <a:ext uri="{FF2B5EF4-FFF2-40B4-BE49-F238E27FC236}">
                <a16:creationId xmlns:a16="http://schemas.microsoft.com/office/drawing/2014/main" id="{6042C820-988A-4B67-933D-1B60011A5EA3}"/>
              </a:ext>
            </a:extLst>
          </p:cNvPr>
          <p:cNvSpPr txBox="1"/>
          <p:nvPr/>
        </p:nvSpPr>
        <p:spPr>
          <a:xfrm>
            <a:off x="6888088" y="5161172"/>
            <a:ext cx="4032448" cy="369332"/>
          </a:xfrm>
          <a:prstGeom prst="rect">
            <a:avLst/>
          </a:prstGeom>
          <a:noFill/>
        </p:spPr>
        <p:txBody>
          <a:bodyPr wrap="square" rtlCol="0">
            <a:spAutoFit/>
          </a:bodyPr>
          <a:lstStyle/>
          <a:p>
            <a:r>
              <a:rPr lang="zh-CN" altLang="en-US" dirty="0">
                <a:solidFill>
                  <a:srgbClr val="FF0000"/>
                </a:solidFill>
              </a:rPr>
              <a:t>不会因为体温检测影响飞行路线规划</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2856538" cy="1028700"/>
          </a:xfrm>
        </p:spPr>
        <p:txBody>
          <a:bodyPr/>
          <a:lstStyle/>
          <a:p>
            <a:pPr algn="ctr" eaLnBrk="1" hangingPunct="1"/>
            <a:r>
              <a:rPr lang="zh-CN" altLang="en-US" dirty="0">
                <a:latin typeface="+mj-ea"/>
                <a:ea typeface="+mj-ea"/>
              </a:rPr>
              <a:t>互联网协议栈</a:t>
            </a:r>
            <a:endParaRPr lang="en-US" altLang="zh-CN" dirty="0">
              <a:latin typeface="+mj-ea"/>
              <a:ea typeface="+mj-ea"/>
            </a:endParaRPr>
          </a:p>
        </p:txBody>
      </p:sp>
      <p:sp>
        <p:nvSpPr>
          <p:cNvPr id="140293" name="Rectangle 4"/>
          <p:cNvSpPr>
            <a:spLocks noGrp="1" noChangeArrowheads="1"/>
          </p:cNvSpPr>
          <p:nvPr>
            <p:ph type="body" sz="half" idx="4294967295"/>
          </p:nvPr>
        </p:nvSpPr>
        <p:spPr>
          <a:xfrm>
            <a:off x="839416" y="1556792"/>
            <a:ext cx="6840760" cy="4648200"/>
          </a:xfrm>
        </p:spPr>
        <p:txBody>
          <a:bodyPr>
            <a:normAutofit/>
          </a:bodyPr>
          <a:lstStyle/>
          <a:p>
            <a:pPr marL="287338" indent="-287338">
              <a:lnSpc>
                <a:spcPct val="80000"/>
              </a:lnSpc>
            </a:pPr>
            <a:r>
              <a:rPr lang="zh-CN" altLang="en-US" sz="3200" i="1" dirty="0">
                <a:solidFill>
                  <a:srgbClr val="CC0000"/>
                </a:solidFill>
                <a:latin typeface="+mn-ea"/>
                <a:ea typeface="+mn-ea"/>
              </a:rPr>
              <a:t>应用层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支撑网络应用</a:t>
            </a:r>
            <a:endParaRPr lang="en-US" altLang="zh-CN" sz="3200" dirty="0">
              <a:latin typeface="+mn-ea"/>
              <a:ea typeface="+mn-ea"/>
            </a:endParaRPr>
          </a:p>
          <a:p>
            <a:pPr marL="682625" lvl="1" indent="-225425">
              <a:lnSpc>
                <a:spcPct val="80000"/>
              </a:lnSpc>
            </a:pPr>
            <a:r>
              <a:rPr lang="en-US" altLang="zh-CN" dirty="0">
                <a:latin typeface="+mn-ea"/>
                <a:ea typeface="+mn-ea"/>
              </a:rPr>
              <a:t>FTP, SMTP, HTTP</a:t>
            </a:r>
          </a:p>
          <a:p>
            <a:pPr marL="287338" indent="-287338">
              <a:lnSpc>
                <a:spcPct val="80000"/>
              </a:lnSpc>
            </a:pPr>
            <a:r>
              <a:rPr lang="zh-CN" altLang="en-US" sz="3200" i="1" dirty="0">
                <a:solidFill>
                  <a:srgbClr val="CC0000"/>
                </a:solidFill>
                <a:latin typeface="+mn-ea"/>
                <a:ea typeface="+mn-ea"/>
              </a:rPr>
              <a:t>传输层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进程到进程的数据传输</a:t>
            </a:r>
            <a:endParaRPr lang="en-US" altLang="zh-CN" sz="3200" dirty="0">
              <a:latin typeface="+mn-ea"/>
              <a:ea typeface="+mn-ea"/>
            </a:endParaRPr>
          </a:p>
          <a:p>
            <a:pPr marL="682625" lvl="1" indent="-225425">
              <a:lnSpc>
                <a:spcPct val="80000"/>
              </a:lnSpc>
            </a:pPr>
            <a:r>
              <a:rPr lang="en-US" altLang="zh-CN" dirty="0">
                <a:latin typeface="+mn-ea"/>
                <a:ea typeface="+mn-ea"/>
              </a:rPr>
              <a:t>TCP, UDP</a:t>
            </a:r>
          </a:p>
          <a:p>
            <a:pPr marL="287338" indent="-287338">
              <a:lnSpc>
                <a:spcPct val="80000"/>
              </a:lnSpc>
            </a:pPr>
            <a:r>
              <a:rPr lang="zh-CN" altLang="en-US" sz="3200" i="1" dirty="0">
                <a:solidFill>
                  <a:srgbClr val="CC0000"/>
                </a:solidFill>
                <a:latin typeface="+mn-ea"/>
                <a:ea typeface="+mn-ea"/>
              </a:rPr>
              <a:t>网络层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数据报从源到目的的路由</a:t>
            </a:r>
            <a:endParaRPr lang="en-US" altLang="zh-CN" sz="3200" dirty="0">
              <a:latin typeface="+mn-ea"/>
              <a:ea typeface="+mn-ea"/>
            </a:endParaRPr>
          </a:p>
          <a:p>
            <a:pPr marL="682625" lvl="1" indent="-225425">
              <a:lnSpc>
                <a:spcPct val="80000"/>
              </a:lnSpc>
            </a:pPr>
            <a:r>
              <a:rPr lang="en-US" altLang="zh-CN" dirty="0">
                <a:latin typeface="+mn-ea"/>
                <a:ea typeface="+mn-ea"/>
              </a:rPr>
              <a:t>IP, </a:t>
            </a:r>
            <a:r>
              <a:rPr lang="zh-CN" altLang="en-US" dirty="0">
                <a:latin typeface="+mn-ea"/>
                <a:ea typeface="+mn-ea"/>
              </a:rPr>
              <a:t>路由协议</a:t>
            </a:r>
            <a:endParaRPr lang="en-US" altLang="zh-CN" dirty="0">
              <a:latin typeface="+mn-ea"/>
              <a:ea typeface="+mn-ea"/>
            </a:endParaRPr>
          </a:p>
          <a:p>
            <a:pPr marL="287338" indent="-287338">
              <a:lnSpc>
                <a:spcPct val="80000"/>
              </a:lnSpc>
            </a:pPr>
            <a:r>
              <a:rPr lang="zh-CN" altLang="en-US" sz="3200" i="1" dirty="0">
                <a:solidFill>
                  <a:srgbClr val="CC0000"/>
                </a:solidFill>
                <a:latin typeface="+mn-ea"/>
                <a:ea typeface="+mn-ea"/>
              </a:rPr>
              <a:t>链路层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数据在相邻网络单元间传输</a:t>
            </a:r>
            <a:endParaRPr lang="en-US" altLang="zh-CN" sz="3200" dirty="0">
              <a:latin typeface="+mn-ea"/>
              <a:ea typeface="+mn-ea"/>
            </a:endParaRPr>
          </a:p>
          <a:p>
            <a:pPr marL="682625" lvl="1" indent="-225425">
              <a:lnSpc>
                <a:spcPct val="80000"/>
              </a:lnSpc>
            </a:pPr>
            <a:r>
              <a:rPr lang="zh-CN" altLang="en-US" dirty="0">
                <a:latin typeface="+mn-ea"/>
                <a:ea typeface="+mn-ea"/>
              </a:rPr>
              <a:t>以太网</a:t>
            </a:r>
            <a:r>
              <a:rPr lang="en-US" altLang="zh-CN" dirty="0">
                <a:latin typeface="+mn-ea"/>
                <a:ea typeface="+mn-ea"/>
              </a:rPr>
              <a:t>, 802.111 (</a:t>
            </a:r>
            <a:r>
              <a:rPr lang="en-US" altLang="zh-CN" dirty="0" err="1">
                <a:latin typeface="+mn-ea"/>
                <a:ea typeface="+mn-ea"/>
              </a:rPr>
              <a:t>WiFi</a:t>
            </a:r>
            <a:r>
              <a:rPr lang="en-US" altLang="zh-CN" dirty="0">
                <a:latin typeface="+mn-ea"/>
                <a:ea typeface="+mn-ea"/>
              </a:rPr>
              <a:t>), PPP</a:t>
            </a:r>
          </a:p>
          <a:p>
            <a:pPr marL="287338" indent="-287338">
              <a:lnSpc>
                <a:spcPct val="80000"/>
              </a:lnSpc>
            </a:pPr>
            <a:r>
              <a:rPr lang="zh-CN" altLang="en-US" sz="3200" i="1" dirty="0">
                <a:solidFill>
                  <a:srgbClr val="CC0000"/>
                </a:solidFill>
                <a:latin typeface="+mn-ea"/>
                <a:ea typeface="+mn-ea"/>
              </a:rPr>
              <a:t>物理层</a:t>
            </a:r>
            <a:r>
              <a:rPr lang="en-US" altLang="zh-CN" sz="3200" i="1" dirty="0">
                <a:solidFill>
                  <a:srgbClr val="CC0000"/>
                </a:solidFill>
                <a:latin typeface="+mn-ea"/>
                <a:ea typeface="+mn-ea"/>
              </a:rPr>
              <a:t>:</a:t>
            </a:r>
            <a:r>
              <a:rPr lang="en-US" altLang="zh-CN" sz="3200" dirty="0">
                <a:latin typeface="+mn-ea"/>
                <a:ea typeface="+mn-ea"/>
              </a:rPr>
              <a:t> </a:t>
            </a:r>
            <a:r>
              <a:rPr lang="en-US" altLang="ja-JP" sz="3200" dirty="0">
                <a:latin typeface="+mn-ea"/>
                <a:ea typeface="+mn-ea"/>
              </a:rPr>
              <a:t>“</a:t>
            </a:r>
            <a:r>
              <a:rPr lang="zh-CN" altLang="en-US" sz="3200" dirty="0">
                <a:latin typeface="+mn-ea"/>
                <a:ea typeface="+mn-ea"/>
              </a:rPr>
              <a:t>线上</a:t>
            </a:r>
            <a:r>
              <a:rPr lang="en-US" altLang="ja-JP" sz="3200" dirty="0">
                <a:latin typeface="+mn-ea"/>
                <a:ea typeface="+mn-ea"/>
              </a:rPr>
              <a:t>”</a:t>
            </a:r>
            <a:r>
              <a:rPr lang="zh-CN" altLang="en-US" sz="3200" dirty="0">
                <a:latin typeface="+mn-ea"/>
                <a:ea typeface="+mn-ea"/>
              </a:rPr>
              <a:t>比特</a:t>
            </a:r>
            <a:endParaRPr lang="en-US" altLang="ja-JP" sz="3200" dirty="0">
              <a:latin typeface="+mn-ea"/>
              <a:ea typeface="+mn-ea"/>
            </a:endParaRPr>
          </a:p>
          <a:p>
            <a:pPr marL="287338" indent="-287338">
              <a:lnSpc>
                <a:spcPct val="80000"/>
              </a:lnSpc>
            </a:pPr>
            <a:endParaRPr lang="en-US" altLang="zh-CN" dirty="0">
              <a:latin typeface="+mn-ea"/>
              <a:ea typeface="+mn-ea"/>
            </a:endParaRPr>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2890320"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508942" y="1920875"/>
            <a:ext cx="80021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rPr>
              <a:t>应用</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传输</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网络</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链路</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物理</a:t>
            </a:r>
            <a:endParaRPr lang="en-US" altLang="zh-CN" dirty="0">
              <a:solidFill>
                <a:srgbClr val="0000FF"/>
              </a:solidFill>
            </a:endParaRP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5" name="Footer Placeholder 2">
            <a:extLst>
              <a:ext uri="{FF2B5EF4-FFF2-40B4-BE49-F238E27FC236}">
                <a16:creationId xmlns:a16="http://schemas.microsoft.com/office/drawing/2014/main" id="{1860726E-B9FE-4BC8-832F-04477D72D71E}"/>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3955342" cy="1143000"/>
          </a:xfrm>
        </p:spPr>
        <p:txBody>
          <a:bodyPr/>
          <a:lstStyle/>
          <a:p>
            <a:pPr algn="ctr" eaLnBrk="1" hangingPunct="1"/>
            <a:r>
              <a:rPr lang="en-US" altLang="zh-CN" dirty="0">
                <a:latin typeface="+mj-ea"/>
                <a:ea typeface="+mj-ea"/>
              </a:rPr>
              <a:t>ISO/OSI </a:t>
            </a:r>
            <a:r>
              <a:rPr lang="zh-CN" altLang="en-US" dirty="0">
                <a:latin typeface="+mj-ea"/>
                <a:ea typeface="+mj-ea"/>
              </a:rPr>
              <a:t>参考模型</a:t>
            </a:r>
            <a:endParaRPr lang="en-US" altLang="zh-CN" dirty="0">
              <a:latin typeface="+mj-ea"/>
              <a:ea typeface="+mj-ea"/>
            </a:endParaRPr>
          </a:p>
        </p:txBody>
      </p:sp>
      <p:sp>
        <p:nvSpPr>
          <p:cNvPr id="129028" name="Rectangle 4"/>
          <p:cNvSpPr>
            <a:spLocks noGrp="1" noChangeArrowheads="1"/>
          </p:cNvSpPr>
          <p:nvPr>
            <p:ph type="body" sz="half" idx="4294967295"/>
          </p:nvPr>
        </p:nvSpPr>
        <p:spPr>
          <a:xfrm>
            <a:off x="1487488" y="1484784"/>
            <a:ext cx="5154613" cy="4648200"/>
          </a:xfrm>
        </p:spPr>
        <p:txBody>
          <a:bodyPr>
            <a:normAutofit/>
          </a:bodyPr>
          <a:lstStyle/>
          <a:p>
            <a:pPr marL="287338" indent="-287338"/>
            <a:r>
              <a:rPr lang="zh-CN" altLang="en-US" i="1" dirty="0">
                <a:solidFill>
                  <a:srgbClr val="CC0000"/>
                </a:solidFill>
                <a:latin typeface="+mn-ea"/>
                <a:ea typeface="+mn-ea"/>
              </a:rPr>
              <a:t>表示层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使得用于程序诠释数据的意思</a:t>
            </a:r>
            <a:r>
              <a:rPr lang="en-US" altLang="zh-CN" dirty="0">
                <a:latin typeface="+mn-ea"/>
                <a:ea typeface="+mn-ea"/>
              </a:rPr>
              <a:t>, e.g., </a:t>
            </a:r>
            <a:r>
              <a:rPr lang="zh-CN" altLang="en-US" dirty="0">
                <a:latin typeface="+mn-ea"/>
                <a:ea typeface="+mn-ea"/>
              </a:rPr>
              <a:t>加密</a:t>
            </a:r>
            <a:r>
              <a:rPr lang="en-US" altLang="zh-CN" dirty="0">
                <a:latin typeface="+mn-ea"/>
                <a:ea typeface="+mn-ea"/>
              </a:rPr>
              <a:t>, </a:t>
            </a:r>
            <a:r>
              <a:rPr lang="zh-CN" altLang="en-US" dirty="0">
                <a:latin typeface="+mn-ea"/>
                <a:ea typeface="+mn-ea"/>
              </a:rPr>
              <a:t>压缩</a:t>
            </a:r>
            <a:r>
              <a:rPr lang="en-US" altLang="zh-CN" dirty="0">
                <a:latin typeface="+mn-ea"/>
                <a:ea typeface="+mn-ea"/>
              </a:rPr>
              <a:t>, </a:t>
            </a:r>
            <a:r>
              <a:rPr lang="zh-CN" altLang="en-US" dirty="0">
                <a:latin typeface="+mn-ea"/>
                <a:ea typeface="+mn-ea"/>
              </a:rPr>
              <a:t>机器相关的约定</a:t>
            </a:r>
            <a:endParaRPr lang="en-US" altLang="zh-CN" dirty="0">
              <a:latin typeface="+mn-ea"/>
              <a:ea typeface="+mn-ea"/>
            </a:endParaRPr>
          </a:p>
          <a:p>
            <a:pPr marL="287338" indent="-287338"/>
            <a:r>
              <a:rPr lang="zh-CN" altLang="en-US" i="1" dirty="0">
                <a:solidFill>
                  <a:srgbClr val="CC0000"/>
                </a:solidFill>
                <a:latin typeface="+mn-ea"/>
                <a:ea typeface="+mn-ea"/>
              </a:rPr>
              <a:t>会话层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同步</a:t>
            </a:r>
            <a:r>
              <a:rPr lang="en-US" altLang="zh-CN" dirty="0">
                <a:latin typeface="+mn-ea"/>
                <a:ea typeface="+mn-ea"/>
              </a:rPr>
              <a:t>, </a:t>
            </a:r>
            <a:r>
              <a:rPr lang="zh-CN" altLang="en-US" dirty="0">
                <a:latin typeface="+mn-ea"/>
                <a:ea typeface="+mn-ea"/>
              </a:rPr>
              <a:t>检查点</a:t>
            </a:r>
            <a:r>
              <a:rPr lang="en-US" altLang="zh-CN" dirty="0">
                <a:latin typeface="+mn-ea"/>
                <a:ea typeface="+mn-ea"/>
              </a:rPr>
              <a:t>, </a:t>
            </a:r>
            <a:r>
              <a:rPr lang="zh-CN" altLang="en-US" dirty="0">
                <a:latin typeface="+mn-ea"/>
                <a:ea typeface="+mn-ea"/>
              </a:rPr>
              <a:t>数据交换的回复</a:t>
            </a:r>
            <a:endParaRPr lang="en-US" altLang="zh-CN" dirty="0">
              <a:latin typeface="+mn-ea"/>
              <a:ea typeface="+mn-ea"/>
            </a:endParaRPr>
          </a:p>
          <a:p>
            <a:pPr marL="287338" indent="-287338"/>
            <a:r>
              <a:rPr lang="zh-CN" altLang="en-US" dirty="0">
                <a:latin typeface="+mn-ea"/>
                <a:ea typeface="+mn-ea"/>
              </a:rPr>
              <a:t>互联网协议栈</a:t>
            </a:r>
            <a:r>
              <a:rPr lang="en-US" altLang="zh-CN" dirty="0">
                <a:latin typeface="+mn-ea"/>
                <a:ea typeface="+mn-ea"/>
              </a:rPr>
              <a:t> </a:t>
            </a:r>
            <a:r>
              <a:rPr lang="en-US" altLang="ja-JP" dirty="0">
                <a:latin typeface="+mn-ea"/>
                <a:ea typeface="+mn-ea"/>
              </a:rPr>
              <a:t>“</a:t>
            </a:r>
            <a:r>
              <a:rPr lang="zh-CN" altLang="en-US" dirty="0">
                <a:latin typeface="+mn-ea"/>
                <a:ea typeface="+mn-ea"/>
              </a:rPr>
              <a:t>丢掉了</a:t>
            </a:r>
            <a:r>
              <a:rPr lang="en-US" altLang="ja-JP" dirty="0">
                <a:latin typeface="+mn-ea"/>
                <a:ea typeface="+mn-ea"/>
              </a:rPr>
              <a:t>” </a:t>
            </a:r>
            <a:r>
              <a:rPr lang="zh-CN" altLang="en-US" dirty="0">
                <a:latin typeface="+mn-ea"/>
                <a:ea typeface="+mn-ea"/>
              </a:rPr>
              <a:t>这些层</a:t>
            </a:r>
            <a:r>
              <a:rPr lang="en-US" altLang="ja-JP" dirty="0">
                <a:latin typeface="+mn-ea"/>
                <a:ea typeface="+mn-ea"/>
              </a:rPr>
              <a:t>!</a:t>
            </a:r>
          </a:p>
          <a:p>
            <a:pPr marL="682625" lvl="1" indent="-225425"/>
            <a:r>
              <a:rPr lang="zh-CN" altLang="en-US" dirty="0">
                <a:latin typeface="+mn-ea"/>
                <a:ea typeface="+mn-ea"/>
              </a:rPr>
              <a:t>这些服务如果需要的话信用程序必须实现</a:t>
            </a:r>
            <a:endParaRPr lang="en-US" altLang="zh-CN" dirty="0">
              <a:latin typeface="+mn-ea"/>
              <a:ea typeface="+mn-ea"/>
            </a:endParaRPr>
          </a:p>
          <a:p>
            <a:pPr marL="682625" lvl="1" indent="-225425"/>
            <a:r>
              <a:rPr lang="zh-CN" altLang="en-US" dirty="0">
                <a:latin typeface="+mn-ea"/>
                <a:ea typeface="+mn-ea"/>
              </a:rPr>
              <a:t>需要吗</a:t>
            </a:r>
            <a:r>
              <a:rPr lang="en-US" altLang="zh-CN" dirty="0">
                <a:latin typeface="+mn-ea"/>
                <a:ea typeface="+mn-ea"/>
              </a:rPr>
              <a:t>?</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zh-CN" altLang="en-US" dirty="0">
                <a:solidFill>
                  <a:srgbClr val="0000FF"/>
                </a:solidFill>
                <a:latin typeface="Comic Sans MS" panose="030F0702030302020204" pitchFamily="66" charset="0"/>
              </a:rPr>
              <a:t>应用</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表示</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会话</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传输</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网络</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链路</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物理</a:t>
            </a:r>
            <a:endParaRPr lang="en-US" altLang="zh-CN" dirty="0">
              <a:solidFill>
                <a:srgbClr val="0000FF"/>
              </a:solidFill>
              <a:latin typeface="Comic Sans MS" panose="030F0702030302020204" pitchFamily="66" charset="0"/>
            </a:endParaRP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3955342" cy="15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a:extLst>
              <a:ext uri="{FF2B5EF4-FFF2-40B4-BE49-F238E27FC236}">
                <a16:creationId xmlns:a16="http://schemas.microsoft.com/office/drawing/2014/main" id="{CC6B59D3-673D-4A50-80A9-C2A5FF5F0D04}"/>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6" y="-7711"/>
            <a:ext cx="1130438" cy="1143000"/>
          </a:xfrm>
        </p:spPr>
        <p:txBody>
          <a:bodyPr/>
          <a:lstStyle/>
          <a:p>
            <a:pPr algn="ctr" eaLnBrk="1" hangingPunct="1"/>
            <a:r>
              <a:rPr lang="zh-CN" altLang="en-US" dirty="0">
                <a:latin typeface="+mj-ea"/>
                <a:ea typeface="+mj-ea"/>
              </a:rPr>
              <a:t>封装</a:t>
            </a:r>
            <a:endParaRPr lang="en-US" altLang="zh-CN" dirty="0">
              <a:latin typeface="+mj-ea"/>
              <a:ea typeface="+mj-ea"/>
            </a:endParaRPr>
          </a:p>
        </p:txBody>
      </p:sp>
      <p:pic>
        <p:nvPicPr>
          <p:cNvPr id="131076" name="Picture 193"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7177" y="795338"/>
            <a:ext cx="1361032"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latin typeface="+mn-ea"/>
              </a:endParaRPr>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1080" name="Text Box 8"/>
          <p:cNvSpPr txBox="1">
            <a:spLocks noChangeArrowheads="1"/>
          </p:cNvSpPr>
          <p:nvPr/>
        </p:nvSpPr>
        <p:spPr bwMode="auto">
          <a:xfrm>
            <a:off x="4240214" y="22383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000099"/>
                </a:solidFill>
                <a:latin typeface="+mn-ea"/>
                <a:ea typeface="+mn-ea"/>
              </a:rPr>
              <a:t>源</a:t>
            </a:r>
            <a:endParaRPr lang="en-US" altLang="zh-CN" i="1" dirty="0">
              <a:solidFill>
                <a:srgbClr val="000099"/>
              </a:solidFill>
              <a:latin typeface="+mn-ea"/>
              <a:ea typeface="+mn-ea"/>
            </a:endParaRP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5" name="Text Box 26"/>
          <p:cNvSpPr txBox="1">
            <a:spLocks noChangeArrowheads="1"/>
          </p:cNvSpPr>
          <p:nvPr/>
        </p:nvSpPr>
        <p:spPr bwMode="auto">
          <a:xfrm>
            <a:off x="4078289" y="6985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12645" name="Text Box 5"/>
          <p:cNvSpPr txBox="1">
            <a:spLocks noChangeArrowheads="1"/>
          </p:cNvSpPr>
          <p:nvPr/>
        </p:nvSpPr>
        <p:spPr bwMode="auto">
          <a:xfrm>
            <a:off x="1919288" y="996950"/>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t</a:t>
              </a:r>
            </a:p>
          </p:txBody>
        </p:sp>
      </p:grpSp>
      <p:sp>
        <p:nvSpPr>
          <p:cNvPr id="112644" name="Text Box 4"/>
          <p:cNvSpPr txBox="1">
            <a:spLocks noChangeArrowheads="1"/>
          </p:cNvSpPr>
          <p:nvPr/>
        </p:nvSpPr>
        <p:spPr bwMode="auto">
          <a:xfrm>
            <a:off x="1719264" y="1336675"/>
            <a:ext cx="1136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datagram</a:t>
            </a:r>
          </a:p>
        </p:txBody>
      </p:sp>
      <p:sp>
        <p:nvSpPr>
          <p:cNvPr id="131093" name="Text Box 54"/>
          <p:cNvSpPr txBox="1">
            <a:spLocks noChangeArrowheads="1"/>
          </p:cNvSpPr>
          <p:nvPr/>
        </p:nvSpPr>
        <p:spPr bwMode="auto">
          <a:xfrm>
            <a:off x="3071814" y="415766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i="1" dirty="0">
                <a:solidFill>
                  <a:srgbClr val="000099"/>
                </a:solidFill>
                <a:latin typeface="+mn-ea"/>
                <a:ea typeface="+mn-ea"/>
              </a:rPr>
              <a:t>目的</a:t>
            </a:r>
            <a:endParaRPr lang="en-US" altLang="zh-CN" sz="2000" i="1" dirty="0">
              <a:solidFill>
                <a:srgbClr val="000099"/>
              </a:solidFill>
              <a:latin typeface="+mn-ea"/>
              <a:ea typeface="+mn-ea"/>
            </a:endParaRP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98" name="Text Box 60"/>
          <p:cNvSpPr txBox="1">
            <a:spLocks noChangeArrowheads="1"/>
          </p:cNvSpPr>
          <p:nvPr/>
        </p:nvSpPr>
        <p:spPr bwMode="auto">
          <a:xfrm>
            <a:off x="3189289" y="45847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ea"/>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H</a:t>
              </a:r>
              <a:r>
                <a:rPr lang="en-US" altLang="zh-CN" sz="1800" baseline="-25000" dirty="0">
                  <a:solidFill>
                    <a:srgbClr val="0000FF"/>
                  </a:solidFill>
                  <a:latin typeface="+mn-ea"/>
                  <a:ea typeface="+mn-ea"/>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1109" name="Text Box 166"/>
          <p:cNvSpPr txBox="1">
            <a:spLocks noChangeArrowheads="1"/>
          </p:cNvSpPr>
          <p:nvPr/>
        </p:nvSpPr>
        <p:spPr bwMode="auto">
          <a:xfrm>
            <a:off x="9445625" y="541178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路由器</a:t>
            </a:r>
            <a:endParaRPr lang="en-US" altLang="zh-CN" sz="1800" b="1" dirty="0">
              <a:solidFill>
                <a:srgbClr val="0000FF"/>
              </a:solidFill>
              <a:latin typeface="+mn-ea"/>
              <a:ea typeface="+mn-ea"/>
            </a:endParaRPr>
          </a:p>
        </p:txBody>
      </p:sp>
      <p:sp>
        <p:nvSpPr>
          <p:cNvPr id="131110" name="Text Box 167"/>
          <p:cNvSpPr txBox="1">
            <a:spLocks noChangeArrowheads="1"/>
          </p:cNvSpPr>
          <p:nvPr/>
        </p:nvSpPr>
        <p:spPr bwMode="auto">
          <a:xfrm>
            <a:off x="9459913" y="309880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交换机</a:t>
            </a:r>
            <a:endParaRPr lang="en-US" altLang="zh-CN" sz="1800" b="1" dirty="0">
              <a:solidFill>
                <a:srgbClr val="0000FF"/>
              </a:solidFill>
              <a:latin typeface="+mn-ea"/>
              <a:ea typeface="+mn-ea"/>
            </a:endParaRPr>
          </a:p>
        </p:txBody>
      </p:sp>
      <p:sp>
        <p:nvSpPr>
          <p:cNvPr id="112814" name="Text Box 174"/>
          <p:cNvSpPr txBox="1">
            <a:spLocks noChangeArrowheads="1"/>
          </p:cNvSpPr>
          <p:nvPr/>
        </p:nvSpPr>
        <p:spPr bwMode="auto">
          <a:xfrm>
            <a:off x="2227263" y="692150"/>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56" name="Footer Placeholder 2">
            <a:extLst>
              <a:ext uri="{FF2B5EF4-FFF2-40B4-BE49-F238E27FC236}">
                <a16:creationId xmlns:a16="http://schemas.microsoft.com/office/drawing/2014/main" id="{20023119-CFCF-46D7-BA86-5851CC5A8CD3}"/>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0.00039 -0.00138 L 0.0013 0.13843 L 0.40208 0.14005 L 0.40208 0.10209 L 0.58724 0.10394 L 0.58815 0.50209 L 0.50586 0.55487 L 0.50677 0.42639 " pathEditMode="relative" ptsTypes="AAAAAAAA">
                                      <p:cBhvr>
                                        <p:cTn id="61" dur="2000" fill="hold"/>
                                        <p:tgtEl>
                                          <p:spTgt spid="1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3034680" cy="1143000"/>
          </a:xfrm>
        </p:spPr>
        <p:txBody>
          <a:bodyPr/>
          <a:lstStyle/>
          <a:p>
            <a:r>
              <a:rPr lang="zh-CN" altLang="en-US" dirty="0">
                <a:solidFill>
                  <a:srgbClr val="000099"/>
                </a:solidFill>
                <a:latin typeface="微软雅黑" panose="020B0503020204020204" pitchFamily="34" charset="-122"/>
              </a:rPr>
              <a:t>第一章 导论</a:t>
            </a:r>
            <a:endParaRPr lang="en-US" altLang="zh-CN" dirty="0">
              <a:solidFill>
                <a:srgbClr val="000099"/>
              </a:solidFill>
              <a:latin typeface="微软雅黑" panose="020B0503020204020204" pitchFamily="34" charset="-122"/>
            </a:endParaRPr>
          </a:p>
        </p:txBody>
      </p:sp>
      <p:sp>
        <p:nvSpPr>
          <p:cNvPr id="18435" name="Rectangle 3"/>
          <p:cNvSpPr>
            <a:spLocks noGrp="1" noChangeArrowheads="1"/>
          </p:cNvSpPr>
          <p:nvPr>
            <p:ph type="body" sz="half" idx="1"/>
          </p:nvPr>
        </p:nvSpPr>
        <p:spPr>
          <a:xfrm>
            <a:off x="1775520" y="1445096"/>
            <a:ext cx="3581400" cy="4648200"/>
          </a:xfrm>
        </p:spPr>
        <p:txBody>
          <a:bodyPr/>
          <a:lstStyle/>
          <a:p>
            <a:pPr>
              <a:lnSpc>
                <a:spcPct val="90000"/>
              </a:lnSpc>
              <a:buFont typeface="Wingdings" panose="05000000000000000000" pitchFamily="2" charset="2"/>
              <a:buNone/>
            </a:pPr>
            <a:r>
              <a:rPr kumimoji="0" lang="zh-CN" altLang="en-US" u="sng" dirty="0">
                <a:solidFill>
                  <a:srgbClr val="FF0000"/>
                </a:solidFill>
                <a:latin typeface="+mn-ea"/>
                <a:ea typeface="+mn-ea"/>
              </a:rPr>
              <a:t>本章欲达成目标</a:t>
            </a:r>
            <a:r>
              <a:rPr kumimoji="0" lang="en-US" altLang="zh-CN" u="sng" dirty="0">
                <a:solidFill>
                  <a:srgbClr val="FF0000"/>
                </a:solidFill>
                <a:latin typeface="+mn-ea"/>
                <a:ea typeface="+mn-ea"/>
              </a:rPr>
              <a:t>:</a:t>
            </a:r>
            <a:r>
              <a:rPr kumimoji="0" lang="en-US" altLang="zh-CN" dirty="0">
                <a:latin typeface="+mn-ea"/>
                <a:ea typeface="+mn-ea"/>
              </a:rPr>
              <a:t> </a:t>
            </a:r>
          </a:p>
          <a:p>
            <a:pPr>
              <a:lnSpc>
                <a:spcPct val="90000"/>
              </a:lnSpc>
              <a:buClr>
                <a:srgbClr val="000099"/>
              </a:buClr>
              <a:buSzPct val="75000"/>
              <a:buFont typeface="Wingdings" panose="05000000000000000000" pitchFamily="2" charset="2"/>
              <a:buChar char="v"/>
            </a:pPr>
            <a:r>
              <a:rPr lang="zh-CN" altLang="en-US" sz="2400" dirty="0">
                <a:latin typeface="+mn-ea"/>
                <a:ea typeface="+mn-ea"/>
              </a:rPr>
              <a:t>找点感觉、熟悉术语</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更深入详细的内容在后续课程教学中逐渐展开</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方法</a:t>
            </a:r>
            <a:r>
              <a:rPr lang="en-US" altLang="zh-CN" sz="2400" dirty="0">
                <a:latin typeface="+mn-ea"/>
                <a:ea typeface="+mn-ea"/>
              </a:rPr>
              <a:t>:</a:t>
            </a:r>
          </a:p>
          <a:p>
            <a:pPr lvl="1">
              <a:lnSpc>
                <a:spcPct val="90000"/>
              </a:lnSpc>
              <a:buClr>
                <a:srgbClr val="000099"/>
              </a:buClr>
              <a:buSzPct val="85000"/>
              <a:buFont typeface="Wingdings" panose="05000000000000000000" pitchFamily="2" charset="2"/>
              <a:buChar char="§"/>
            </a:pPr>
            <a:r>
              <a:rPr kumimoji="0" lang="zh-CN" altLang="en-US" dirty="0">
                <a:latin typeface="+mn-ea"/>
                <a:ea typeface="+mn-ea"/>
              </a:rPr>
              <a:t>以互联网作为例子</a:t>
            </a:r>
            <a:endParaRPr kumimoji="0" lang="en-US" altLang="zh-CN" dirty="0">
              <a:latin typeface="+mn-ea"/>
              <a:ea typeface="+mn-ea"/>
            </a:endParaRPr>
          </a:p>
          <a:p>
            <a:pPr lvl="1">
              <a:lnSpc>
                <a:spcPct val="90000"/>
              </a:lnSpc>
            </a:pPr>
            <a:endParaRPr lang="en-US" altLang="zh-CN" sz="2000" dirty="0">
              <a:latin typeface="+mn-ea"/>
              <a:ea typeface="+mn-ea"/>
            </a:endParaRPr>
          </a:p>
        </p:txBody>
      </p:sp>
      <p:sp>
        <p:nvSpPr>
          <p:cNvPr id="18436" name="Rectangle 4"/>
          <p:cNvSpPr>
            <a:spLocks noGrp="1" noChangeArrowheads="1"/>
          </p:cNvSpPr>
          <p:nvPr>
            <p:ph type="body" sz="half" idx="2"/>
          </p:nvPr>
        </p:nvSpPr>
        <p:spPr>
          <a:xfrm>
            <a:off x="5747320" y="1340768"/>
            <a:ext cx="5029200" cy="5245100"/>
          </a:xfrm>
        </p:spPr>
        <p:txBody>
          <a:bodyPr>
            <a:normAutofit/>
          </a:bodyPr>
          <a:lstStyle/>
          <a:p>
            <a:pPr>
              <a:buFont typeface="Wingdings" panose="05000000000000000000" pitchFamily="2" charset="2"/>
              <a:buNone/>
            </a:pPr>
            <a:r>
              <a:rPr lang="zh-CN" altLang="en-US" u="sng" dirty="0">
                <a:solidFill>
                  <a:srgbClr val="FF0000"/>
                </a:solidFill>
                <a:latin typeface="+mn-ea"/>
                <a:ea typeface="+mn-ea"/>
              </a:rPr>
              <a:t>概述</a:t>
            </a:r>
            <a:r>
              <a:rPr kumimoji="0" lang="en-US" altLang="zh-CN" u="sng" dirty="0">
                <a:solidFill>
                  <a:srgbClr val="FF0000"/>
                </a:solidFill>
                <a:latin typeface="+mn-ea"/>
                <a:ea typeface="+mn-ea"/>
              </a:rPr>
              <a:t>:</a:t>
            </a:r>
            <a:endParaRPr kumimoji="0" lang="en-US" altLang="zh-CN" dirty="0">
              <a:solidFill>
                <a:srgbClr val="FF0000"/>
              </a:solidFill>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什么是互联网</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什么是协议</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主机</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物理媒介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网络核心</a:t>
            </a:r>
            <a:r>
              <a:rPr lang="en-US" altLang="zh-CN" sz="2400" dirty="0">
                <a:latin typeface="+mn-ea"/>
                <a:ea typeface="+mn-ea"/>
              </a:rPr>
              <a:t>: </a:t>
            </a:r>
            <a:r>
              <a:rPr lang="zh-CN" altLang="en-US" sz="2400" dirty="0">
                <a:latin typeface="+mn-ea"/>
                <a:ea typeface="+mn-ea"/>
              </a:rPr>
              <a:t>分组</a:t>
            </a:r>
            <a:r>
              <a:rPr lang="en-US" altLang="zh-CN" sz="2400" dirty="0">
                <a:latin typeface="+mn-ea"/>
                <a:ea typeface="+mn-ea"/>
              </a:rPr>
              <a:t>/</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互联网结构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延迟</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安全</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协议层次</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历史</a:t>
            </a:r>
            <a:endParaRPr lang="en-US" altLang="zh-CN" sz="2400" dirty="0">
              <a:latin typeface="+mn-ea"/>
              <a:ea typeface="+mn-ea"/>
            </a:endParaRPr>
          </a:p>
          <a:p>
            <a:pPr>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1.6 </a:t>
            </a:r>
            <a:r>
              <a:rPr lang="zh-CN" altLang="en-US" sz="2800" dirty="0">
                <a:solidFill>
                  <a:srgbClr val="CC0000"/>
                </a:solidFill>
                <a:latin typeface="+mn-ea"/>
                <a:ea typeface="+mn-ea"/>
              </a:rPr>
              <a:t>网络攻击</a:t>
            </a:r>
            <a:r>
              <a:rPr lang="en-US" altLang="zh-CN" sz="2800" dirty="0">
                <a:solidFill>
                  <a:srgbClr val="CC0000"/>
                </a:solidFill>
                <a:latin typeface="+mn-ea"/>
                <a:ea typeface="+mn-ea"/>
              </a:rPr>
              <a:t>: </a:t>
            </a:r>
            <a:r>
              <a:rPr lang="zh-CN" altLang="en-US" sz="2800" dirty="0">
                <a:solidFill>
                  <a:srgbClr val="CC0000"/>
                </a:solidFill>
                <a:latin typeface="+mn-ea"/>
                <a:ea typeface="+mn-ea"/>
              </a:rPr>
              <a:t>安全</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908720"/>
            <a:ext cx="2956445"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1978397" cy="1143000"/>
          </a:xfrm>
        </p:spPr>
        <p:txBody>
          <a:bodyPr/>
          <a:lstStyle/>
          <a:p>
            <a:pPr eaLnBrk="1" hangingPunct="1"/>
            <a:r>
              <a:rPr lang="zh-CN" altLang="en-US" dirty="0">
                <a:latin typeface="+mj-ea"/>
                <a:ea typeface="+mj-ea"/>
              </a:rPr>
              <a:t>网络安全</a:t>
            </a:r>
            <a:endParaRPr lang="en-US" altLang="zh-CN" dirty="0">
              <a:latin typeface="+mj-ea"/>
              <a:ea typeface="+mj-ea"/>
            </a:endParaRPr>
          </a:p>
        </p:txBody>
      </p:sp>
      <p:sp>
        <p:nvSpPr>
          <p:cNvPr id="148484" name="Rectangle 3"/>
          <p:cNvSpPr>
            <a:spLocks noGrp="1" noChangeArrowheads="1"/>
          </p:cNvSpPr>
          <p:nvPr>
            <p:ph type="body" idx="4294967295"/>
          </p:nvPr>
        </p:nvSpPr>
        <p:spPr>
          <a:xfrm>
            <a:off x="2063552" y="1340768"/>
            <a:ext cx="8712968" cy="5119688"/>
          </a:xfrm>
        </p:spPr>
        <p:txBody>
          <a:bodyPr/>
          <a:lstStyle/>
          <a:p>
            <a:pPr>
              <a:buSzPct val="70000"/>
              <a:buFont typeface="Wingdings" panose="05000000000000000000" pitchFamily="2" charset="2"/>
              <a:buChar char="v"/>
            </a:pPr>
            <a:r>
              <a:rPr lang="zh-CN" altLang="en-US" dirty="0">
                <a:solidFill>
                  <a:srgbClr val="CC0000"/>
                </a:solidFill>
                <a:latin typeface="+mn-ea"/>
                <a:ea typeface="+mn-ea"/>
              </a:rPr>
              <a:t>网络安全的领域</a:t>
            </a:r>
            <a:r>
              <a:rPr lang="en-US" altLang="zh-CN" dirty="0">
                <a:solidFill>
                  <a:srgbClr val="CC0000"/>
                </a:solidFill>
                <a:latin typeface="+mn-ea"/>
                <a:ea typeface="+mn-ea"/>
              </a:rPr>
              <a:t>:</a:t>
            </a:r>
          </a:p>
          <a:p>
            <a:pPr marL="682625" lvl="1" indent="-225425"/>
            <a:r>
              <a:rPr lang="zh-CN" altLang="en-US" dirty="0">
                <a:latin typeface="+mn-ea"/>
                <a:ea typeface="+mn-ea"/>
              </a:rPr>
              <a:t>攻击者是如何攻击计算机网络</a:t>
            </a:r>
            <a:endParaRPr lang="en-US" altLang="zh-CN" dirty="0">
              <a:latin typeface="+mn-ea"/>
              <a:ea typeface="+mn-ea"/>
            </a:endParaRPr>
          </a:p>
          <a:p>
            <a:pPr marL="682625" lvl="1" indent="-225425"/>
            <a:r>
              <a:rPr lang="zh-CN" altLang="en-US" dirty="0">
                <a:latin typeface="+mn-ea"/>
                <a:ea typeface="+mn-ea"/>
              </a:rPr>
              <a:t>我们如何保护网络对抗攻击</a:t>
            </a:r>
            <a:endParaRPr lang="en-US" altLang="zh-CN" dirty="0">
              <a:latin typeface="+mn-ea"/>
              <a:ea typeface="+mn-ea"/>
            </a:endParaRPr>
          </a:p>
          <a:p>
            <a:pPr marL="682625" lvl="1" indent="-225425"/>
            <a:r>
              <a:rPr lang="zh-CN" altLang="en-US" dirty="0">
                <a:latin typeface="+mn-ea"/>
                <a:ea typeface="+mn-ea"/>
              </a:rPr>
              <a:t>如何设计架构使得对攻击免疫</a:t>
            </a:r>
            <a:endParaRPr lang="en-US" altLang="zh-CN" dirty="0">
              <a:latin typeface="+mn-ea"/>
              <a:ea typeface="+mn-ea"/>
            </a:endParaRPr>
          </a:p>
          <a:p>
            <a:pPr>
              <a:buSzPct val="70000"/>
              <a:buFont typeface="Wingdings" panose="05000000000000000000" pitchFamily="2" charset="2"/>
              <a:buChar char="v"/>
            </a:pPr>
            <a:r>
              <a:rPr lang="zh-CN" altLang="en-US" dirty="0">
                <a:solidFill>
                  <a:srgbClr val="CC0000"/>
                </a:solidFill>
                <a:latin typeface="+mn-ea"/>
                <a:ea typeface="+mn-ea"/>
              </a:rPr>
              <a:t>互联网起初设计时没有太多关心安全问题</a:t>
            </a:r>
            <a:endParaRPr lang="en-US" altLang="zh-CN" dirty="0">
              <a:solidFill>
                <a:srgbClr val="CC0000"/>
              </a:solidFill>
              <a:latin typeface="+mn-ea"/>
              <a:ea typeface="+mn-ea"/>
            </a:endParaRPr>
          </a:p>
          <a:p>
            <a:pPr marL="682625" lvl="1" indent="-225425"/>
            <a:r>
              <a:rPr lang="zh-CN" altLang="en-US" i="1" dirty="0">
                <a:latin typeface="+mn-ea"/>
                <a:ea typeface="+mn-ea"/>
              </a:rPr>
              <a:t>创始观点</a:t>
            </a:r>
            <a:r>
              <a:rPr lang="en-US" altLang="zh-CN" i="1" dirty="0">
                <a:latin typeface="+mn-ea"/>
                <a:ea typeface="+mn-ea"/>
              </a:rPr>
              <a:t>:</a:t>
            </a:r>
            <a:r>
              <a:rPr lang="en-US" altLang="zh-CN" dirty="0">
                <a:latin typeface="+mn-ea"/>
                <a:ea typeface="+mn-ea"/>
              </a:rPr>
              <a:t> </a:t>
            </a:r>
            <a:r>
              <a:rPr lang="en-US" altLang="ja-JP" dirty="0">
                <a:latin typeface="+mn-ea"/>
                <a:ea typeface="+mn-ea"/>
              </a:rPr>
              <a:t>“</a:t>
            </a:r>
            <a:r>
              <a:rPr lang="zh-CN" altLang="en-US" dirty="0">
                <a:latin typeface="+mn-ea"/>
                <a:ea typeface="+mn-ea"/>
              </a:rPr>
              <a:t>一组可信用户通过透明的网络连接到一起</a:t>
            </a:r>
            <a:r>
              <a:rPr lang="en-US" altLang="ja-JP" dirty="0">
                <a:latin typeface="+mn-ea"/>
                <a:ea typeface="+mn-ea"/>
              </a:rPr>
              <a:t>" </a:t>
            </a:r>
            <a:r>
              <a:rPr lang="en-US" altLang="ja-JP" dirty="0">
                <a:latin typeface="+mn-ea"/>
                <a:ea typeface="+mn-ea"/>
                <a:sym typeface="Wingdings" panose="05000000000000000000" pitchFamily="2" charset="2"/>
              </a:rPr>
              <a:t></a:t>
            </a:r>
            <a:endParaRPr lang="en-US" altLang="ja-JP" dirty="0">
              <a:latin typeface="+mn-ea"/>
              <a:ea typeface="+mn-ea"/>
            </a:endParaRPr>
          </a:p>
          <a:p>
            <a:pPr marL="682625" lvl="1" indent="-225425"/>
            <a:r>
              <a:rPr lang="zh-CN" altLang="en-US" dirty="0">
                <a:latin typeface="+mn-ea"/>
                <a:ea typeface="+mn-ea"/>
              </a:rPr>
              <a:t>互联网协议设计者演绎</a:t>
            </a:r>
            <a:r>
              <a:rPr lang="en-US" altLang="zh-CN" dirty="0">
                <a:latin typeface="+mn-ea"/>
                <a:ea typeface="+mn-ea"/>
              </a:rPr>
              <a:t> </a:t>
            </a:r>
            <a:r>
              <a:rPr lang="en-US" altLang="ja-JP" dirty="0">
                <a:latin typeface="+mn-ea"/>
                <a:ea typeface="+mn-ea"/>
              </a:rPr>
              <a:t>“</a:t>
            </a:r>
            <a:r>
              <a:rPr lang="zh-CN" altLang="en-US" dirty="0">
                <a:latin typeface="+mn-ea"/>
                <a:ea typeface="+mn-ea"/>
              </a:rPr>
              <a:t>追赶</a:t>
            </a:r>
            <a:r>
              <a:rPr lang="en-US" altLang="ja-JP" dirty="0">
                <a:latin typeface="+mn-ea"/>
                <a:ea typeface="+mn-ea"/>
              </a:rPr>
              <a:t>"</a:t>
            </a:r>
          </a:p>
          <a:p>
            <a:pPr marL="682625" lvl="1" indent="-225425"/>
            <a:r>
              <a:rPr lang="zh-CN" altLang="en-US" dirty="0">
                <a:latin typeface="+mn-ea"/>
                <a:ea typeface="+mn-ea"/>
              </a:rPr>
              <a:t>安全在所有协议层被考虑</a:t>
            </a:r>
            <a:r>
              <a:rPr lang="en-US" altLang="zh-CN" dirty="0">
                <a:latin typeface="+mn-ea"/>
                <a:ea typeface="+mn-ea"/>
              </a:rPr>
              <a:t>!</a:t>
            </a:r>
          </a:p>
          <a:p>
            <a:pPr marL="287338" indent="-287338"/>
            <a:endParaRPr lang="en-US" altLang="zh-CN" dirty="0">
              <a:latin typeface="+mn-ea"/>
              <a:ea typeface="+mn-ea"/>
            </a:endParaRPr>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1893093" cy="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1" y="0"/>
            <a:ext cx="8928992" cy="1143000"/>
          </a:xfrm>
        </p:spPr>
        <p:txBody>
          <a:bodyPr>
            <a:normAutofit/>
          </a:bodyPr>
          <a:lstStyle/>
          <a:p>
            <a:pPr algn="ctr" eaLnBrk="1" hangingPunct="1"/>
            <a:r>
              <a:rPr lang="zh-CN" altLang="en-US" sz="3600" dirty="0">
                <a:latin typeface="+mj-ea"/>
                <a:ea typeface="+mj-ea"/>
              </a:rPr>
              <a:t>攻击者</a:t>
            </a:r>
            <a:r>
              <a:rPr lang="en-US" altLang="zh-CN" sz="3600" dirty="0">
                <a:latin typeface="+mj-ea"/>
                <a:ea typeface="+mj-ea"/>
              </a:rPr>
              <a:t>: </a:t>
            </a:r>
            <a:r>
              <a:rPr lang="zh-CN" altLang="en-US" sz="3600" dirty="0">
                <a:latin typeface="+mj-ea"/>
                <a:ea typeface="+mj-ea"/>
              </a:rPr>
              <a:t>将恶意软件通过互联网植入到主机</a:t>
            </a:r>
            <a:endParaRPr lang="en-US" altLang="zh-CN" sz="3600" dirty="0">
              <a:latin typeface="+mj-ea"/>
              <a:ea typeface="+mj-ea"/>
            </a:endParaRPr>
          </a:p>
        </p:txBody>
      </p:sp>
      <p:sp>
        <p:nvSpPr>
          <p:cNvPr id="136196" name="Rectangle 4"/>
          <p:cNvSpPr>
            <a:spLocks noGrp="1" noChangeArrowheads="1"/>
          </p:cNvSpPr>
          <p:nvPr>
            <p:ph type="body" sz="half" idx="4294967295"/>
          </p:nvPr>
        </p:nvSpPr>
        <p:spPr>
          <a:xfrm>
            <a:off x="1919536" y="1412776"/>
            <a:ext cx="7920880" cy="4772025"/>
          </a:xfrm>
        </p:spPr>
        <p:txBody>
          <a:bodyPr>
            <a:normAutofit/>
          </a:bodyPr>
          <a:lstStyle/>
          <a:p>
            <a:pPr marL="287338" indent="-287338">
              <a:spcBef>
                <a:spcPct val="50000"/>
              </a:spcBef>
            </a:pPr>
            <a:r>
              <a:rPr lang="zh-CN" altLang="en-US" dirty="0">
                <a:latin typeface="+mn-ea"/>
                <a:ea typeface="+mn-ea"/>
              </a:rPr>
              <a:t>恶意软件植入主机的方式</a:t>
            </a:r>
            <a:r>
              <a:rPr lang="en-US" altLang="zh-CN" dirty="0">
                <a:latin typeface="+mn-ea"/>
                <a:ea typeface="+mn-ea"/>
              </a:rPr>
              <a:t>:</a:t>
            </a:r>
            <a:endParaRPr lang="en-US" altLang="zh-CN" dirty="0">
              <a:solidFill>
                <a:srgbClr val="000099"/>
              </a:solidFill>
              <a:latin typeface="+mn-ea"/>
              <a:ea typeface="+mn-ea"/>
            </a:endParaRPr>
          </a:p>
          <a:p>
            <a:pPr marL="682625" lvl="1" indent="-225425">
              <a:spcBef>
                <a:spcPct val="50000"/>
              </a:spcBef>
            </a:pPr>
            <a:r>
              <a:rPr lang="zh-CN" altLang="en-US" i="1" dirty="0">
                <a:solidFill>
                  <a:srgbClr val="000099"/>
                </a:solidFill>
                <a:latin typeface="+mn-ea"/>
                <a:ea typeface="+mn-ea"/>
              </a:rPr>
              <a:t>病毒</a:t>
            </a:r>
            <a:r>
              <a:rPr lang="en-US" altLang="zh-CN" i="1" dirty="0">
                <a:solidFill>
                  <a:srgbClr val="000099"/>
                </a:solidFill>
                <a:latin typeface="+mn-ea"/>
                <a:ea typeface="+mn-ea"/>
              </a:rPr>
              <a:t>: </a:t>
            </a:r>
            <a:r>
              <a:rPr lang="zh-CN" altLang="en-US" dirty="0">
                <a:latin typeface="+mn-ea"/>
                <a:ea typeface="+mn-ea"/>
              </a:rPr>
              <a:t>通过接收</a:t>
            </a:r>
            <a:r>
              <a:rPr lang="en-US" altLang="zh-CN" dirty="0">
                <a:latin typeface="+mn-ea"/>
                <a:ea typeface="+mn-ea"/>
              </a:rPr>
              <a:t>/</a:t>
            </a:r>
            <a:r>
              <a:rPr lang="zh-CN" altLang="en-US" dirty="0">
                <a:latin typeface="+mn-ea"/>
                <a:ea typeface="+mn-ea"/>
              </a:rPr>
              <a:t>运行</a:t>
            </a:r>
            <a:r>
              <a:rPr lang="en-US" altLang="zh-CN" dirty="0">
                <a:latin typeface="+mn-ea"/>
                <a:ea typeface="+mn-ea"/>
              </a:rPr>
              <a:t>(e.g., </a:t>
            </a:r>
            <a:r>
              <a:rPr lang="zh-CN" altLang="en-US" dirty="0">
                <a:latin typeface="+mn-ea"/>
                <a:ea typeface="+mn-ea"/>
              </a:rPr>
              <a:t>电邮附件</a:t>
            </a:r>
            <a:r>
              <a:rPr lang="en-US" altLang="zh-CN" dirty="0">
                <a:latin typeface="+mn-ea"/>
                <a:ea typeface="+mn-ea"/>
              </a:rPr>
              <a:t>)</a:t>
            </a:r>
            <a:r>
              <a:rPr lang="zh-CN" altLang="en-US" dirty="0">
                <a:latin typeface="+mn-ea"/>
                <a:ea typeface="+mn-ea"/>
              </a:rPr>
              <a:t>对象自复制感染</a:t>
            </a:r>
            <a:endParaRPr lang="en-US" altLang="zh-CN" dirty="0">
              <a:latin typeface="+mn-ea"/>
              <a:ea typeface="+mn-ea"/>
            </a:endParaRPr>
          </a:p>
          <a:p>
            <a:pPr marL="682625" lvl="1" indent="-225425">
              <a:spcBef>
                <a:spcPct val="50000"/>
              </a:spcBef>
            </a:pPr>
            <a:r>
              <a:rPr lang="zh-CN" altLang="en-US" i="1" dirty="0">
                <a:solidFill>
                  <a:srgbClr val="000099"/>
                </a:solidFill>
                <a:latin typeface="+mn-ea"/>
                <a:ea typeface="+mn-ea"/>
              </a:rPr>
              <a:t>蠕虫</a:t>
            </a:r>
            <a:r>
              <a:rPr lang="en-US" altLang="zh-CN" i="1" dirty="0">
                <a:solidFill>
                  <a:srgbClr val="000099"/>
                </a:solidFill>
                <a:latin typeface="+mn-ea"/>
                <a:ea typeface="+mn-ea"/>
              </a:rPr>
              <a:t>: </a:t>
            </a:r>
            <a:r>
              <a:rPr lang="zh-CN" altLang="en-US" dirty="0">
                <a:latin typeface="+mn-ea"/>
                <a:ea typeface="+mn-ea"/>
              </a:rPr>
              <a:t>通过被动接收并运行从而自复制感染</a:t>
            </a:r>
            <a:endParaRPr lang="en-US" altLang="zh-CN" dirty="0">
              <a:latin typeface="+mn-ea"/>
              <a:ea typeface="+mn-ea"/>
            </a:endParaRPr>
          </a:p>
          <a:p>
            <a:pPr marL="287338" indent="-287338">
              <a:spcBef>
                <a:spcPct val="50000"/>
              </a:spcBef>
            </a:pPr>
            <a:r>
              <a:rPr lang="zh-CN" altLang="en-US" dirty="0">
                <a:solidFill>
                  <a:srgbClr val="000099"/>
                </a:solidFill>
                <a:latin typeface="+mn-ea"/>
                <a:ea typeface="+mn-ea"/>
              </a:rPr>
              <a:t>间谍软件能够录播键盘输入</a:t>
            </a:r>
            <a:r>
              <a:rPr lang="en-US" altLang="zh-CN" dirty="0">
                <a:solidFill>
                  <a:srgbClr val="000099"/>
                </a:solidFill>
                <a:latin typeface="+mn-ea"/>
                <a:ea typeface="+mn-ea"/>
              </a:rPr>
              <a:t>, </a:t>
            </a:r>
            <a:r>
              <a:rPr lang="zh-CN" altLang="en-US" dirty="0">
                <a:solidFill>
                  <a:srgbClr val="000099"/>
                </a:solidFill>
                <a:latin typeface="+mn-ea"/>
                <a:ea typeface="+mn-ea"/>
              </a:rPr>
              <a:t>网络站点的访问</a:t>
            </a:r>
            <a:r>
              <a:rPr lang="en-US" altLang="zh-CN" dirty="0">
                <a:solidFill>
                  <a:srgbClr val="000099"/>
                </a:solidFill>
                <a:latin typeface="+mn-ea"/>
                <a:ea typeface="+mn-ea"/>
              </a:rPr>
              <a:t>, </a:t>
            </a:r>
            <a:r>
              <a:rPr lang="zh-CN" altLang="en-US" dirty="0">
                <a:latin typeface="+mn-ea"/>
                <a:ea typeface="+mn-ea"/>
              </a:rPr>
              <a:t>上传信息到选中的站点</a:t>
            </a:r>
            <a:endParaRPr lang="en-US" altLang="zh-CN" dirty="0">
              <a:latin typeface="+mn-ea"/>
              <a:ea typeface="+mn-ea"/>
            </a:endParaRPr>
          </a:p>
          <a:p>
            <a:pPr marL="287338" indent="-287338">
              <a:spcBef>
                <a:spcPct val="50000"/>
              </a:spcBef>
            </a:pPr>
            <a:r>
              <a:rPr lang="zh-CN" altLang="en-US" dirty="0">
                <a:latin typeface="+mn-ea"/>
                <a:ea typeface="+mn-ea"/>
              </a:rPr>
              <a:t>被感染的主机可能被注册到僵尸网络，然后用于</a:t>
            </a:r>
            <a:r>
              <a:rPr lang="en-US" altLang="zh-CN" dirty="0">
                <a:latin typeface="+mn-ea"/>
                <a:ea typeface="+mn-ea"/>
              </a:rPr>
              <a:t>DDoS</a:t>
            </a:r>
            <a:r>
              <a:rPr lang="zh-CN" altLang="en-US" dirty="0">
                <a:latin typeface="+mn-ea"/>
                <a:ea typeface="+mn-ea"/>
              </a:rPr>
              <a:t>攻击</a:t>
            </a:r>
            <a:endParaRPr lang="en-US" altLang="zh-CN" dirty="0">
              <a:latin typeface="+mn-ea"/>
              <a:ea typeface="+mn-ea"/>
            </a:endParaRPr>
          </a:p>
        </p:txBody>
      </p:sp>
      <p:pic>
        <p:nvPicPr>
          <p:cNvPr id="136194" name="Picture 8"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908720"/>
            <a:ext cx="8928992" cy="18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a:extLst>
              <a:ext uri="{FF2B5EF4-FFF2-40B4-BE49-F238E27FC236}">
                <a16:creationId xmlns:a16="http://schemas.microsoft.com/office/drawing/2014/main" id="{019A14CF-F33C-4F41-BFDC-C55C4AC245F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拒绝攻击</a:t>
            </a:r>
            <a:r>
              <a:rPr lang="en-US" altLang="zh-CN" i="1" dirty="0">
                <a:solidFill>
                  <a:srgbClr val="CC0000"/>
                </a:solidFill>
                <a:latin typeface="+mn-ea"/>
                <a:ea typeface="+mn-ea"/>
              </a:rPr>
              <a:t> (DoS):</a:t>
            </a:r>
            <a:r>
              <a:rPr lang="en-US" altLang="zh-CN" dirty="0">
                <a:latin typeface="+mn-ea"/>
                <a:ea typeface="+mn-ea"/>
              </a:rPr>
              <a:t> </a:t>
            </a:r>
            <a:r>
              <a:rPr lang="zh-CN" altLang="en-US" dirty="0">
                <a:latin typeface="+mn-ea"/>
                <a:ea typeface="+mn-ea"/>
              </a:rPr>
              <a:t>攻击者通过制造消耗大量资源的虚假流量使得服务或带宽资源对合法用户不可用</a:t>
            </a:r>
            <a:endParaRPr lang="en-US" altLang="zh-CN" dirty="0">
              <a:latin typeface="+mn-ea"/>
              <a:ea typeface="+mn-ea"/>
            </a:endParaRP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3" name="Group 186"/>
          <p:cNvGrpSpPr>
            <a:grpSpLocks/>
          </p:cNvGrpSpPr>
          <p:nvPr/>
        </p:nvGrpSpPr>
        <p:grpSpPr bwMode="auto">
          <a:xfrm>
            <a:off x="7781942" y="3857626"/>
            <a:ext cx="696914" cy="1263650"/>
            <a:chOff x="5069" y="1396"/>
            <a:chExt cx="439"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85" name="Text Box 21"/>
            <p:cNvSpPr txBox="1">
              <a:spLocks noChangeArrowheads="1"/>
            </p:cNvSpPr>
            <p:nvPr/>
          </p:nvSpPr>
          <p:spPr bwMode="auto">
            <a:xfrm>
              <a:off x="5069" y="1940"/>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目标</a:t>
              </a:r>
              <a:endParaRPr lang="en-US" altLang="zh-CN" sz="2000" dirty="0">
                <a:solidFill>
                  <a:srgbClr val="000099"/>
                </a:solidFill>
                <a:latin typeface="+mn-ea"/>
                <a:ea typeface="+mn-ea"/>
              </a:endParaRP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1. </a:t>
            </a:r>
            <a:r>
              <a:rPr lang="zh-CN" altLang="en-US" dirty="0">
                <a:solidFill>
                  <a:srgbClr val="000099"/>
                </a:solidFill>
                <a:latin typeface="+mn-ea"/>
                <a:ea typeface="+mn-ea"/>
              </a:rPr>
              <a:t>选择攻击目标</a:t>
            </a:r>
            <a:endParaRPr lang="en-US" altLang="zh-CN" dirty="0">
              <a:solidFill>
                <a:srgbClr val="000099"/>
              </a:solidFill>
              <a:latin typeface="+mn-ea"/>
              <a:ea typeface="+mn-ea"/>
            </a:endParaRP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2. </a:t>
            </a:r>
            <a:r>
              <a:rPr lang="zh-CN" altLang="en-US" dirty="0">
                <a:solidFill>
                  <a:srgbClr val="000099"/>
                </a:solidFill>
                <a:latin typeface="+mn-ea"/>
                <a:ea typeface="+mn-ea"/>
              </a:rPr>
              <a:t>潜入目标周围网络的主机</a:t>
            </a:r>
            <a:r>
              <a:rPr lang="en-US" altLang="zh-CN" dirty="0">
                <a:solidFill>
                  <a:srgbClr val="000099"/>
                </a:solidFill>
                <a:latin typeface="+mn-ea"/>
                <a:ea typeface="+mn-ea"/>
              </a:rPr>
              <a:t>(</a:t>
            </a:r>
            <a:r>
              <a:rPr lang="zh-CN" altLang="en-US" dirty="0">
                <a:solidFill>
                  <a:srgbClr val="000099"/>
                </a:solidFill>
                <a:latin typeface="+mn-ea"/>
                <a:ea typeface="+mn-ea"/>
              </a:rPr>
              <a:t>僵尸网络</a:t>
            </a:r>
            <a:r>
              <a:rPr lang="en-US" altLang="zh-CN" dirty="0">
                <a:solidFill>
                  <a:srgbClr val="000099"/>
                </a:solidFill>
                <a:latin typeface="+mn-ea"/>
                <a:ea typeface="+mn-ea"/>
              </a:rPr>
              <a: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mn-ea"/>
              <a:ea typeface="+mn-ea"/>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3. </a:t>
            </a:r>
            <a:r>
              <a:rPr lang="zh-CN" altLang="en-US" dirty="0">
                <a:solidFill>
                  <a:srgbClr val="000099"/>
                </a:solidFill>
                <a:latin typeface="+mn-ea"/>
                <a:ea typeface="+mn-ea"/>
              </a:rPr>
              <a:t>通过被其控制的主机向攻击目标发送分组</a:t>
            </a:r>
            <a:endParaRPr lang="en-US" altLang="zh-CN" dirty="0">
              <a:solidFill>
                <a:srgbClr val="000099"/>
              </a:solidFill>
              <a:latin typeface="+mn-ea"/>
              <a:ea typeface="+mn-ea"/>
            </a:endParaRPr>
          </a:p>
        </p:txBody>
      </p:sp>
      <p:sp>
        <p:nvSpPr>
          <p:cNvPr id="137224" name="Rectangle 2"/>
          <p:cNvSpPr>
            <a:spLocks noChangeArrowheads="1"/>
          </p:cNvSpPr>
          <p:nvPr/>
        </p:nvSpPr>
        <p:spPr bwMode="auto">
          <a:xfrm>
            <a:off x="1812927" y="146050"/>
            <a:ext cx="7085012"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攻击者</a:t>
            </a:r>
            <a:r>
              <a:rPr lang="en-US" altLang="zh-CN" sz="3600" dirty="0">
                <a:solidFill>
                  <a:srgbClr val="000099"/>
                </a:solidFill>
                <a:latin typeface="+mj-ea"/>
                <a:ea typeface="+mj-ea"/>
              </a:rPr>
              <a:t>: </a:t>
            </a:r>
            <a:r>
              <a:rPr lang="zh-CN" altLang="en-US" sz="3600" dirty="0">
                <a:solidFill>
                  <a:srgbClr val="000099"/>
                </a:solidFill>
                <a:latin typeface="+mj-ea"/>
                <a:ea typeface="+mj-ea"/>
              </a:rPr>
              <a:t>攻击服务器</a:t>
            </a:r>
            <a:r>
              <a:rPr lang="en-US" altLang="zh-CN" sz="3600" dirty="0">
                <a:solidFill>
                  <a:srgbClr val="000099"/>
                </a:solidFill>
                <a:latin typeface="+mj-ea"/>
                <a:ea typeface="+mj-ea"/>
              </a:rPr>
              <a:t>, </a:t>
            </a:r>
            <a:r>
              <a:rPr lang="zh-CN" altLang="en-US" sz="3600" dirty="0">
                <a:solidFill>
                  <a:srgbClr val="000099"/>
                </a:solidFill>
                <a:latin typeface="+mj-ea"/>
                <a:ea typeface="+mj-ea"/>
              </a:rPr>
              <a:t>网络基础设施</a:t>
            </a:r>
            <a:endParaRPr lang="en-US" altLang="zh-CN" sz="3600" dirty="0">
              <a:solidFill>
                <a:srgbClr val="000099"/>
              </a:solidFill>
              <a:latin typeface="+mj-ea"/>
              <a:ea typeface="+mj-ea"/>
            </a:endParaRP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60" y="886338"/>
            <a:ext cx="7231243" cy="18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7" name="Footer Placeholder 2">
            <a:extLst>
              <a:ext uri="{FF2B5EF4-FFF2-40B4-BE49-F238E27FC236}">
                <a16:creationId xmlns:a16="http://schemas.microsoft.com/office/drawing/2014/main" id="{8EE239EE-43AE-49E9-BA21-07B2310B87B7}"/>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4027693" cy="1143000"/>
          </a:xfrm>
        </p:spPr>
        <p:txBody>
          <a:bodyPr/>
          <a:lstStyle/>
          <a:p>
            <a:pPr eaLnBrk="1" hangingPunct="1"/>
            <a:r>
              <a:rPr lang="zh-CN" altLang="en-US" dirty="0">
                <a:latin typeface="+mj-ea"/>
                <a:ea typeface="+mj-ea"/>
              </a:rPr>
              <a:t>攻击者可能嗅探分组</a:t>
            </a:r>
            <a:endParaRPr lang="en-US" altLang="zh-CN" dirty="0">
              <a:latin typeface="+mj-ea"/>
              <a:ea typeface="+mj-ea"/>
            </a:endParaRP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zh-CN" altLang="en-US" sz="3200" i="1" dirty="0">
                <a:solidFill>
                  <a:srgbClr val="CC0000"/>
                </a:solidFill>
                <a:latin typeface="+mn-ea"/>
                <a:ea typeface="+mn-ea"/>
              </a:rPr>
              <a:t>分组</a:t>
            </a:r>
            <a:r>
              <a:rPr lang="en-US" altLang="zh-CN" sz="3200" i="1" dirty="0">
                <a:solidFill>
                  <a:srgbClr val="CC0000"/>
                </a:solidFill>
                <a:latin typeface="+mn-ea"/>
                <a:ea typeface="+mn-ea"/>
              </a:rPr>
              <a:t> </a:t>
            </a:r>
            <a:r>
              <a:rPr lang="en-US" altLang="ja-JP" sz="3200" i="1" dirty="0">
                <a:solidFill>
                  <a:srgbClr val="CC0000"/>
                </a:solidFill>
                <a:latin typeface="+mn-ea"/>
                <a:ea typeface="+mn-ea"/>
              </a:rPr>
              <a:t>“</a:t>
            </a:r>
            <a:r>
              <a:rPr lang="zh-CN" altLang="en-US" sz="3200" i="1" dirty="0">
                <a:solidFill>
                  <a:srgbClr val="CC0000"/>
                </a:solidFill>
                <a:latin typeface="+mn-ea"/>
                <a:ea typeface="+mn-ea"/>
              </a:rPr>
              <a:t>嗅探</a:t>
            </a:r>
            <a:r>
              <a:rPr lang="en-US" altLang="ja-JP" sz="3200" i="1" dirty="0">
                <a:solidFill>
                  <a:srgbClr val="CC0000"/>
                </a:solidFill>
                <a:latin typeface="+mn-ea"/>
                <a:ea typeface="+mn-ea"/>
              </a:rPr>
              <a:t>":</a:t>
            </a:r>
            <a:r>
              <a:rPr lang="en-US" altLang="ja-JP" i="1" dirty="0">
                <a:solidFill>
                  <a:srgbClr val="FF0000"/>
                </a:solidFill>
                <a:latin typeface="+mn-ea"/>
                <a:ea typeface="+mn-ea"/>
              </a:rPr>
              <a:t> </a:t>
            </a:r>
          </a:p>
          <a:p>
            <a:pPr lvl="1" eaLnBrk="1" hangingPunct="1">
              <a:buFont typeface="Wingdings" panose="05000000000000000000" pitchFamily="2" charset="2"/>
              <a:buChar char="§"/>
            </a:pPr>
            <a:r>
              <a:rPr lang="zh-CN" altLang="en-US" dirty="0">
                <a:latin typeface="+mn-ea"/>
                <a:ea typeface="+mn-ea"/>
              </a:rPr>
              <a:t>广播媒介</a:t>
            </a:r>
            <a:r>
              <a:rPr lang="en-US" altLang="zh-CN" dirty="0">
                <a:latin typeface="+mn-ea"/>
                <a:ea typeface="+mn-ea"/>
              </a:rPr>
              <a:t> (</a:t>
            </a:r>
            <a:r>
              <a:rPr lang="zh-CN" altLang="en-US" dirty="0">
                <a:latin typeface="+mn-ea"/>
                <a:ea typeface="+mn-ea"/>
              </a:rPr>
              <a:t>共享以太网</a:t>
            </a:r>
            <a:r>
              <a:rPr lang="en-US" altLang="zh-CN" dirty="0">
                <a:latin typeface="+mn-ea"/>
                <a:ea typeface="+mn-ea"/>
              </a:rPr>
              <a:t>, </a:t>
            </a:r>
            <a:r>
              <a:rPr lang="zh-CN" altLang="en-US" dirty="0">
                <a:latin typeface="+mn-ea"/>
                <a:ea typeface="+mn-ea"/>
              </a:rPr>
              <a:t>无线网</a:t>
            </a:r>
            <a:r>
              <a:rPr lang="en-US" altLang="zh-CN" dirty="0">
                <a:latin typeface="+mn-ea"/>
                <a:ea typeface="+mn-ea"/>
              </a:rPr>
              <a:t>)</a:t>
            </a:r>
          </a:p>
          <a:p>
            <a:pPr lvl="1" eaLnBrk="1" hangingPunct="1">
              <a:buFont typeface="Wingdings" panose="05000000000000000000" pitchFamily="2" charset="2"/>
              <a:buChar char="§"/>
            </a:pPr>
            <a:r>
              <a:rPr lang="zh-CN" altLang="en-US" dirty="0">
                <a:latin typeface="+mn-ea"/>
                <a:ea typeface="+mn-ea"/>
              </a:rPr>
              <a:t>混杂模式下通过网络接口</a:t>
            </a:r>
            <a:r>
              <a:rPr lang="en-US" altLang="zh-CN" dirty="0">
                <a:latin typeface="+mn-ea"/>
                <a:ea typeface="+mn-ea"/>
              </a:rPr>
              <a:t> </a:t>
            </a:r>
            <a:r>
              <a:rPr lang="zh-CN" altLang="en-US" dirty="0">
                <a:latin typeface="+mn-ea"/>
                <a:ea typeface="+mn-ea"/>
              </a:rPr>
              <a:t>读</a:t>
            </a:r>
            <a:r>
              <a:rPr lang="en-US" altLang="zh-CN" dirty="0">
                <a:latin typeface="+mn-ea"/>
                <a:ea typeface="+mn-ea"/>
              </a:rPr>
              <a:t>/</a:t>
            </a:r>
            <a:r>
              <a:rPr lang="zh-CN" altLang="en-US" dirty="0">
                <a:latin typeface="+mn-ea"/>
                <a:ea typeface="+mn-ea"/>
              </a:rPr>
              <a:t>录所有经过的分组</a:t>
            </a:r>
            <a:r>
              <a:rPr lang="en-US" altLang="zh-CN" dirty="0">
                <a:latin typeface="+mn-ea"/>
                <a:ea typeface="+mn-ea"/>
              </a:rPr>
              <a:t> (e.g., </a:t>
            </a:r>
            <a:r>
              <a:rPr lang="zh-CN" altLang="en-US" dirty="0">
                <a:latin typeface="+mn-ea"/>
                <a:ea typeface="+mn-ea"/>
              </a:rPr>
              <a:t>包含有密码</a:t>
            </a:r>
            <a:r>
              <a:rPr lang="en-US" altLang="zh-CN" dirty="0">
                <a:latin typeface="+mn-ea"/>
                <a:ea typeface="+mn-ea"/>
              </a:rPr>
              <a:t>!)</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mn-ea"/>
                <a:ea typeface="+mn-ea"/>
              </a:rPr>
              <a:t>B</a:t>
            </a:r>
          </a:p>
        </p:txBody>
      </p:sp>
      <p:sp>
        <p:nvSpPr>
          <p:cNvPr id="138251" name="Text Box 49"/>
          <p:cNvSpPr txBox="1">
            <a:spLocks noChangeArrowheads="1"/>
          </p:cNvSpPr>
          <p:nvPr/>
        </p:nvSpPr>
        <p:spPr bwMode="auto">
          <a:xfrm>
            <a:off x="6560682" y="33528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C</a:t>
            </a:r>
          </a:p>
        </p:txBody>
      </p:sp>
      <p:grpSp>
        <p:nvGrpSpPr>
          <p:cNvPr id="138252" name="Group 50"/>
          <p:cNvGrpSpPr>
            <a:grpSpLocks/>
          </p:cNvGrpSpPr>
          <p:nvPr/>
        </p:nvGrpSpPr>
        <p:grpSpPr bwMode="auto">
          <a:xfrm>
            <a:off x="5357814" y="4605347"/>
            <a:ext cx="2295525" cy="584201"/>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000099"/>
                  </a:solidFill>
                  <a:latin typeface="+mn-ea"/>
                  <a:ea typeface="+mn-ea"/>
                </a:rPr>
                <a:t>        </a:t>
              </a:r>
              <a:r>
                <a:rPr lang="en-US" altLang="zh-CN" sz="1600" dirty="0" err="1">
                  <a:solidFill>
                    <a:srgbClr val="000099"/>
                  </a:solidFill>
                  <a:latin typeface="+mn-ea"/>
                  <a:ea typeface="+mn-ea"/>
                </a:rPr>
                <a:t>src:B</a:t>
              </a:r>
              <a:r>
                <a:rPr lang="en-US" altLang="zh-CN" sz="1600" dirty="0">
                  <a:solidFill>
                    <a:srgbClr val="000099"/>
                  </a:solidFill>
                  <a:latin typeface="+mn-ea"/>
                  <a:ea typeface="+mn-ea"/>
                </a:rPr>
                <a:t>     </a:t>
              </a:r>
              <a:r>
                <a:rPr lang="en-US" altLang="zh-CN" sz="1600" dirty="0" err="1">
                  <a:solidFill>
                    <a:srgbClr val="000099"/>
                  </a:solidFill>
                  <a:latin typeface="+mn-ea"/>
                  <a:ea typeface="+mn-ea"/>
                </a:rPr>
                <a:t>dest:A</a:t>
              </a:r>
              <a:r>
                <a:rPr lang="en-US" altLang="zh-CN" sz="1600" dirty="0">
                  <a:solidFill>
                    <a:srgbClr val="000099"/>
                  </a:solidFill>
                  <a:latin typeface="+mn-ea"/>
                  <a:ea typeface="+mn-ea"/>
                </a:rPr>
                <a:t>  </a:t>
              </a:r>
            </a:p>
            <a:p>
              <a:pPr algn="ctr"/>
              <a:r>
                <a:rPr lang="en-US" altLang="zh-CN" sz="1600" dirty="0">
                  <a:solidFill>
                    <a:srgbClr val="000099"/>
                  </a:solidFill>
                  <a:latin typeface="+mn-ea"/>
                  <a:ea typeface="+mn-ea"/>
                </a:rPr>
                <a:t>   </a:t>
              </a:r>
              <a:r>
                <a:rPr lang="zh-CN" altLang="en-US" sz="1600" dirty="0">
                  <a:solidFill>
                    <a:srgbClr val="000099"/>
                  </a:solidFill>
                  <a:latin typeface="+mn-ea"/>
                  <a:ea typeface="+mn-ea"/>
                </a:rPr>
                <a:t>负载</a:t>
              </a:r>
              <a:endParaRPr lang="en-US" altLang="zh-CN" sz="1600" dirty="0">
                <a:solidFill>
                  <a:srgbClr val="000099"/>
                </a:solidFill>
                <a:latin typeface="+mn-ea"/>
                <a:ea typeface="+mn-ea"/>
              </a:endParaRP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err="1">
                <a:solidFill>
                  <a:srgbClr val="000099"/>
                </a:solidFill>
                <a:latin typeface="+mn-ea"/>
                <a:cs typeface="ＭＳ Ｐゴシック" charset="0"/>
              </a:rPr>
              <a:t>wireshark</a:t>
            </a:r>
            <a:r>
              <a:rPr lang="en-US" dirty="0">
                <a:solidFill>
                  <a:srgbClr val="000099"/>
                </a:solidFill>
                <a:latin typeface="+mn-ea"/>
                <a:cs typeface="ＭＳ Ｐゴシック" charset="0"/>
              </a:rPr>
              <a:t> </a:t>
            </a:r>
            <a:r>
              <a:rPr lang="zh-CN" altLang="en-US" dirty="0">
                <a:solidFill>
                  <a:srgbClr val="000099"/>
                </a:solidFill>
                <a:latin typeface="+mn-ea"/>
                <a:cs typeface="ＭＳ Ｐゴシック" charset="0"/>
              </a:rPr>
              <a:t>软件用于每章后实验的分组嗅探（开源免费）</a:t>
            </a:r>
            <a:endParaRPr lang="en-US" dirty="0">
              <a:solidFill>
                <a:srgbClr val="000099"/>
              </a:solidFill>
              <a:latin typeface="+mn-ea"/>
              <a:cs typeface="ＭＳ Ｐゴシック" charset="0"/>
            </a:endParaRPr>
          </a:p>
          <a:p>
            <a:pPr marL="800100" lvl="1" indent="-342900">
              <a:spcBef>
                <a:spcPct val="20000"/>
              </a:spcBef>
              <a:buClr>
                <a:srgbClr val="000090"/>
              </a:buClr>
              <a:buSzPct val="100000"/>
              <a:buFont typeface="Wingdings" charset="2"/>
              <a:buChar char="§"/>
              <a:defRPr/>
            </a:pPr>
            <a:r>
              <a:rPr lang="en-US" dirty="0">
                <a:solidFill>
                  <a:srgbClr val="000099"/>
                </a:solidFill>
                <a:latin typeface="+mn-ea"/>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mn-ea"/>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4"/>
            <a:ext cx="4240213" cy="1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mn-ea"/>
                <a:ea typeface="+mn-ea"/>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 name="Footer Placeholder 2">
            <a:extLst>
              <a:ext uri="{FF2B5EF4-FFF2-40B4-BE49-F238E27FC236}">
                <a16:creationId xmlns:a16="http://schemas.microsoft.com/office/drawing/2014/main" id="{0B19BA0E-918D-46B4-858E-5D6316D351CE}"/>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3924745" cy="947737"/>
          </a:xfrm>
        </p:spPr>
        <p:txBody>
          <a:bodyPr>
            <a:normAutofit/>
          </a:bodyPr>
          <a:lstStyle/>
          <a:p>
            <a:pPr algn="ctr" eaLnBrk="1" hangingPunct="1"/>
            <a:r>
              <a:rPr lang="zh-CN" altLang="en-US" dirty="0">
                <a:latin typeface="+mj-ea"/>
                <a:ea typeface="+mj-ea"/>
              </a:rPr>
              <a:t>攻击者使用伪造地址</a:t>
            </a:r>
            <a:endParaRPr lang="en-US" altLang="zh-CN" dirty="0">
              <a:latin typeface="+mj-ea"/>
              <a:ea typeface="+mj-ea"/>
            </a:endParaRP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latin typeface="+mn-ea"/>
                <a:ea typeface="+mn-ea"/>
              </a:rPr>
              <a:t>IP </a:t>
            </a:r>
            <a:r>
              <a:rPr lang="zh-CN" altLang="en-US" sz="3200" i="1" dirty="0">
                <a:solidFill>
                  <a:srgbClr val="CC0000"/>
                </a:solidFill>
                <a:latin typeface="+mn-ea"/>
                <a:ea typeface="+mn-ea"/>
              </a:rPr>
              <a:t>欺骗</a:t>
            </a:r>
            <a:r>
              <a:rPr lang="en-US" altLang="zh-CN" sz="3200" i="1" dirty="0">
                <a:solidFill>
                  <a:srgbClr val="CC0000"/>
                </a:solidFill>
                <a:latin typeface="+mn-ea"/>
                <a:ea typeface="+mn-ea"/>
              </a:rPr>
              <a:t>:</a:t>
            </a:r>
            <a:r>
              <a:rPr lang="en-US" altLang="zh-CN" i="1" dirty="0">
                <a:solidFill>
                  <a:srgbClr val="FF3300"/>
                </a:solidFill>
                <a:latin typeface="+mn-ea"/>
                <a:ea typeface="+mn-ea"/>
              </a:rPr>
              <a:t> </a:t>
            </a:r>
            <a:r>
              <a:rPr lang="zh-CN" altLang="en-US" dirty="0">
                <a:latin typeface="+mn-ea"/>
                <a:ea typeface="+mn-ea"/>
              </a:rPr>
              <a:t>发送虚假源地址的分组</a:t>
            </a:r>
            <a:endParaRPr lang="en-US" altLang="zh-CN" dirty="0">
              <a:latin typeface="+mn-ea"/>
              <a:ea typeface="+mn-ea"/>
            </a:endParaRP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3924745" cy="15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B</a:t>
            </a:r>
          </a:p>
        </p:txBody>
      </p:sp>
      <p:sp>
        <p:nvSpPr>
          <p:cNvPr id="139276" name="Text Box 76"/>
          <p:cNvSpPr txBox="1">
            <a:spLocks noChangeArrowheads="1"/>
          </p:cNvSpPr>
          <p:nvPr/>
        </p:nvSpPr>
        <p:spPr bwMode="auto">
          <a:xfrm>
            <a:off x="6781344" y="24384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CC0000"/>
                  </a:solidFill>
                  <a:latin typeface="+mn-ea"/>
                  <a:ea typeface="+mn-ea"/>
                </a:rPr>
                <a:t>        </a:t>
              </a:r>
              <a:r>
                <a:rPr lang="en-US" altLang="zh-CN" sz="1600" dirty="0" err="1">
                  <a:solidFill>
                    <a:srgbClr val="CC0000"/>
                  </a:solidFill>
                  <a:latin typeface="+mn-ea"/>
                  <a:ea typeface="+mn-ea"/>
                </a:rPr>
                <a:t>src:B</a:t>
              </a:r>
              <a:r>
                <a:rPr lang="en-US" altLang="zh-CN" sz="1600" dirty="0">
                  <a:latin typeface="+mn-ea"/>
                  <a:ea typeface="+mn-ea"/>
                </a:rPr>
                <a:t>     </a:t>
              </a:r>
              <a:r>
                <a:rPr lang="en-US" altLang="zh-CN" sz="1600" dirty="0" err="1">
                  <a:solidFill>
                    <a:srgbClr val="0000FF"/>
                  </a:solidFill>
                  <a:latin typeface="+mn-ea"/>
                  <a:ea typeface="+mn-ea"/>
                </a:rPr>
                <a:t>dest:A</a:t>
              </a:r>
              <a:r>
                <a:rPr lang="en-US" altLang="zh-CN" sz="1600" dirty="0">
                  <a:solidFill>
                    <a:srgbClr val="0000FF"/>
                  </a:solidFill>
                  <a:latin typeface="+mn-ea"/>
                  <a:ea typeface="+mn-ea"/>
                </a:rPr>
                <a:t>  </a:t>
              </a:r>
              <a:r>
                <a:rPr lang="en-US" altLang="zh-CN" sz="1600" dirty="0">
                  <a:latin typeface="+mn-ea"/>
                  <a:ea typeface="+mn-ea"/>
                </a:rPr>
                <a:t>     </a:t>
              </a:r>
              <a:r>
                <a:rPr lang="zh-CN" altLang="en-US" sz="1600" dirty="0">
                  <a:solidFill>
                    <a:srgbClr val="0000FF"/>
                  </a:solidFill>
                  <a:latin typeface="+mn-ea"/>
                  <a:ea typeface="+mn-ea"/>
                </a:rPr>
                <a:t>负载</a:t>
              </a:r>
              <a:endParaRPr lang="en-US" altLang="zh-CN" sz="1600" dirty="0">
                <a:solidFill>
                  <a:srgbClr val="0000FF"/>
                </a:solidFill>
                <a:latin typeface="+mn-ea"/>
                <a:ea typeface="+mn-ea"/>
              </a:endParaRP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9284" name="Text Box 50"/>
          <p:cNvSpPr txBox="1">
            <a:spLocks noChangeArrowheads="1"/>
          </p:cNvSpPr>
          <p:nvPr/>
        </p:nvSpPr>
        <p:spPr bwMode="auto">
          <a:xfrm>
            <a:off x="1847528" y="5562601"/>
            <a:ext cx="94292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FF0000"/>
                </a:solidFill>
                <a:latin typeface="+mn-ea"/>
                <a:ea typeface="+mn-ea"/>
              </a:rPr>
              <a:t>… </a:t>
            </a:r>
            <a:r>
              <a:rPr lang="zh-CN" altLang="en-US" sz="2800" dirty="0">
                <a:solidFill>
                  <a:srgbClr val="FF0000"/>
                </a:solidFill>
                <a:latin typeface="+mn-ea"/>
                <a:ea typeface="+mn-ea"/>
              </a:rPr>
              <a:t>第</a:t>
            </a:r>
            <a:r>
              <a:rPr lang="en-US" altLang="zh-CN" sz="2800" dirty="0">
                <a:solidFill>
                  <a:srgbClr val="FF0000"/>
                </a:solidFill>
                <a:latin typeface="+mn-ea"/>
                <a:ea typeface="+mn-ea"/>
              </a:rPr>
              <a:t>8</a:t>
            </a:r>
            <a:r>
              <a:rPr lang="zh-CN" altLang="en-US" sz="2800" dirty="0">
                <a:solidFill>
                  <a:srgbClr val="FF0000"/>
                </a:solidFill>
                <a:latin typeface="+mn-ea"/>
                <a:ea typeface="+mn-ea"/>
              </a:rPr>
              <a:t>章讲解更多的安全问题</a:t>
            </a:r>
            <a:r>
              <a:rPr lang="en-US" altLang="zh-CN" sz="2800" dirty="0">
                <a:solidFill>
                  <a:srgbClr val="FF0000"/>
                </a:solidFill>
                <a:latin typeface="+mn-ea"/>
                <a:ea typeface="+mn-ea"/>
              </a:rPr>
              <a:t> (</a:t>
            </a:r>
            <a:r>
              <a:rPr lang="zh-CN" altLang="en-US" sz="2800" dirty="0">
                <a:solidFill>
                  <a:srgbClr val="FF0000"/>
                </a:solidFill>
                <a:latin typeface="+mn-ea"/>
                <a:ea typeface="+mn-ea"/>
              </a:rPr>
              <a:t>课时有限本课程只上前</a:t>
            </a:r>
            <a:r>
              <a:rPr lang="en-US" altLang="zh-CN" sz="2800" dirty="0">
                <a:solidFill>
                  <a:srgbClr val="FF0000"/>
                </a:solidFill>
                <a:latin typeface="+mn-ea"/>
                <a:ea typeface="+mn-ea"/>
              </a:rPr>
              <a:t>6</a:t>
            </a:r>
            <a:r>
              <a:rPr lang="zh-CN" altLang="en-US" sz="2800" dirty="0">
                <a:solidFill>
                  <a:srgbClr val="FF0000"/>
                </a:solidFill>
                <a:latin typeface="+mn-ea"/>
                <a:ea typeface="+mn-ea"/>
              </a:rPr>
              <a:t>章</a:t>
            </a:r>
            <a:r>
              <a:rPr lang="en-US" altLang="zh-CN" sz="2800" dirty="0">
                <a:solidFill>
                  <a:srgbClr val="FF0000"/>
                </a:solidFill>
                <a:latin typeface="+mn-ea"/>
                <a:ea typeface="+mn-ea"/>
              </a:rPr>
              <a:t>)</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a:extLst>
              <a:ext uri="{FF2B5EF4-FFF2-40B4-BE49-F238E27FC236}">
                <a16:creationId xmlns:a16="http://schemas.microsoft.com/office/drawing/2014/main" id="{1364DA8D-629D-4E64-9E9D-954E7ACEF49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908720"/>
            <a:ext cx="2740421" cy="2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a:xfrm>
            <a:off x="1895204" y="260351"/>
            <a:ext cx="3048668" cy="720724"/>
          </a:xfrm>
        </p:spPr>
        <p:txBody>
          <a:bodyPr/>
          <a:lstStyle/>
          <a:p>
            <a:pPr algn="ct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1.7 </a:t>
            </a:r>
            <a:r>
              <a:rPr lang="zh-CN" altLang="en-US" sz="2800" dirty="0">
                <a:solidFill>
                  <a:srgbClr val="CC0000"/>
                </a:solidFill>
                <a:latin typeface="+mn-ea"/>
                <a:ea typeface="+mn-ea"/>
              </a:rPr>
              <a:t>历史</a:t>
            </a:r>
            <a:endParaRPr lang="en-US" altLang="zh-CN" sz="2800" dirty="0">
              <a:solidFill>
                <a:srgbClr val="CC0000"/>
              </a:solidFill>
              <a:latin typeface="+mn-ea"/>
              <a:ea typeface="+mn-ea"/>
            </a:endParaRPr>
          </a:p>
          <a:p>
            <a:pPr eaLnBrk="1" hangingPunct="1"/>
            <a:endParaRPr lang="en-US" altLang="zh-CN" dirty="0">
              <a:solidFill>
                <a:srgbClr val="CC0000"/>
              </a:solidFill>
              <a:latin typeface="+mn-ea"/>
              <a:ea typeface="+mn-ea"/>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2570311" cy="647700"/>
          </a:xfrm>
        </p:spPr>
        <p:txBody>
          <a:bodyPr>
            <a:normAutofit fontScale="90000"/>
          </a:bodyPr>
          <a:lstStyle/>
          <a:p>
            <a:pPr eaLnBrk="1" hangingPunct="1"/>
            <a:r>
              <a:rPr lang="zh-CN" altLang="en-US" sz="4000" dirty="0"/>
              <a:t>互联网历史</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a:bodyPr>
          <a:lstStyle/>
          <a:p>
            <a:pPr marL="287338" indent="-287338">
              <a:buFont typeface="Wingdings" charset="2"/>
              <a:buChar char="§"/>
              <a:defRPr/>
            </a:pPr>
            <a:r>
              <a:rPr lang="en-US" sz="2400" dirty="0">
                <a:latin typeface="+mn-ea"/>
                <a:ea typeface="+mn-ea"/>
              </a:rPr>
              <a:t>1961: Kleinrock – </a:t>
            </a:r>
            <a:r>
              <a:rPr lang="zh-CN" altLang="en-US" sz="2400" dirty="0">
                <a:latin typeface="+mn-ea"/>
                <a:ea typeface="+mn-ea"/>
              </a:rPr>
              <a:t>随机队列理论演示了分组交换的有效性</a:t>
            </a:r>
            <a:endParaRPr lang="en-US" sz="2400" dirty="0">
              <a:latin typeface="+mn-ea"/>
              <a:ea typeface="+mn-ea"/>
            </a:endParaRPr>
          </a:p>
          <a:p>
            <a:pPr marL="287338" indent="-287338">
              <a:buFont typeface="Wingdings" charset="2"/>
              <a:buChar char="§"/>
              <a:defRPr/>
            </a:pPr>
            <a:r>
              <a:rPr lang="en-US" sz="2400" dirty="0">
                <a:latin typeface="+mn-ea"/>
                <a:ea typeface="+mn-ea"/>
              </a:rPr>
              <a:t>1964: Baran - </a:t>
            </a:r>
            <a:r>
              <a:rPr lang="zh-CN" altLang="en-US" sz="2400" dirty="0">
                <a:latin typeface="+mn-ea"/>
                <a:ea typeface="+mn-ea"/>
              </a:rPr>
              <a:t>分组交换用于军方网络</a:t>
            </a:r>
            <a:endParaRPr lang="en-US" sz="2400" dirty="0">
              <a:latin typeface="+mn-ea"/>
              <a:ea typeface="+mn-ea"/>
            </a:endParaRPr>
          </a:p>
          <a:p>
            <a:pPr marL="287338" indent="-287338">
              <a:buFont typeface="Wingdings" charset="2"/>
              <a:buChar char="§"/>
              <a:defRPr/>
            </a:pPr>
            <a:r>
              <a:rPr lang="en-US" sz="2400" dirty="0">
                <a:latin typeface="+mn-ea"/>
                <a:ea typeface="+mn-ea"/>
              </a:rPr>
              <a:t>1967: ARPAnet </a:t>
            </a:r>
            <a:r>
              <a:rPr lang="zh-CN" altLang="en-US" sz="2400" dirty="0">
                <a:latin typeface="+mn-ea"/>
                <a:ea typeface="+mn-ea"/>
              </a:rPr>
              <a:t>由</a:t>
            </a:r>
            <a:r>
              <a:rPr lang="en-US" sz="2400" dirty="0">
                <a:latin typeface="+mn-ea"/>
                <a:ea typeface="+mn-ea"/>
              </a:rPr>
              <a:t>Advanced Research Projects Agency</a:t>
            </a:r>
            <a:r>
              <a:rPr lang="zh-CN" altLang="en-US" sz="2400" dirty="0">
                <a:latin typeface="+mn-ea"/>
                <a:ea typeface="+mn-ea"/>
              </a:rPr>
              <a:t>构想</a:t>
            </a:r>
            <a:endParaRPr lang="en-US" sz="2400" dirty="0">
              <a:latin typeface="+mn-ea"/>
              <a:ea typeface="+mn-ea"/>
            </a:endParaRPr>
          </a:p>
          <a:p>
            <a:pPr marL="287338" indent="-287338">
              <a:buFont typeface="Wingdings" charset="2"/>
              <a:buChar char="§"/>
              <a:defRPr/>
            </a:pPr>
            <a:r>
              <a:rPr lang="en-US" sz="2400" dirty="0">
                <a:latin typeface="+mn-ea"/>
                <a:ea typeface="+mn-ea"/>
              </a:rPr>
              <a:t>1969: </a:t>
            </a:r>
            <a:r>
              <a:rPr lang="zh-CN" altLang="en-US" sz="2400" dirty="0">
                <a:latin typeface="+mn-ea"/>
                <a:ea typeface="+mn-ea"/>
              </a:rPr>
              <a:t>第一个</a:t>
            </a:r>
            <a:r>
              <a:rPr lang="en-US" sz="2400" dirty="0">
                <a:latin typeface="+mn-ea"/>
                <a:ea typeface="+mn-ea"/>
              </a:rPr>
              <a:t> ARPAnet </a:t>
            </a:r>
            <a:r>
              <a:rPr lang="zh-CN" altLang="en-US" sz="2400" dirty="0">
                <a:latin typeface="+mn-ea"/>
                <a:ea typeface="+mn-ea"/>
              </a:rPr>
              <a:t>节点运行</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a:bodyPr>
          <a:lstStyle/>
          <a:p>
            <a:pPr marL="287338" indent="-287338"/>
            <a:r>
              <a:rPr lang="en-US" altLang="zh-CN" sz="2400" dirty="0">
                <a:latin typeface="+mn-ea"/>
                <a:ea typeface="+mn-ea"/>
              </a:rPr>
              <a:t>1972: </a:t>
            </a:r>
          </a:p>
          <a:p>
            <a:pPr marL="628650" lvl="1" indent="-233363"/>
            <a:r>
              <a:rPr lang="en-US" altLang="zh-CN" dirty="0">
                <a:latin typeface="+mn-ea"/>
                <a:ea typeface="+mn-ea"/>
              </a:rPr>
              <a:t>ARPAnet </a:t>
            </a:r>
            <a:r>
              <a:rPr lang="zh-CN" altLang="en-US" dirty="0">
                <a:latin typeface="+mn-ea"/>
                <a:ea typeface="+mn-ea"/>
              </a:rPr>
              <a:t>公众展示</a:t>
            </a:r>
            <a:endParaRPr lang="en-US" altLang="zh-CN" dirty="0">
              <a:latin typeface="+mn-ea"/>
              <a:ea typeface="+mn-ea"/>
            </a:endParaRPr>
          </a:p>
          <a:p>
            <a:pPr marL="628650" lvl="1" indent="-233363"/>
            <a:r>
              <a:rPr lang="en-US" altLang="zh-CN" dirty="0">
                <a:latin typeface="+mn-ea"/>
                <a:ea typeface="+mn-ea"/>
              </a:rPr>
              <a:t>NCP (</a:t>
            </a:r>
            <a:r>
              <a:rPr lang="zh-CN" altLang="en-US" dirty="0">
                <a:latin typeface="+mn-ea"/>
                <a:ea typeface="+mn-ea"/>
              </a:rPr>
              <a:t>网络控制协议</a:t>
            </a:r>
            <a:r>
              <a:rPr lang="en-US" altLang="zh-CN" dirty="0">
                <a:latin typeface="+mn-ea"/>
                <a:ea typeface="+mn-ea"/>
              </a:rPr>
              <a:t>)</a:t>
            </a:r>
            <a:r>
              <a:rPr lang="zh-CN" altLang="en-US" dirty="0">
                <a:latin typeface="+mn-ea"/>
                <a:ea typeface="+mn-ea"/>
              </a:rPr>
              <a:t>第一个主机到主机协议</a:t>
            </a:r>
            <a:r>
              <a:rPr lang="en-US" altLang="zh-CN" dirty="0">
                <a:latin typeface="+mn-ea"/>
                <a:ea typeface="+mn-ea"/>
              </a:rPr>
              <a:t> </a:t>
            </a:r>
          </a:p>
          <a:p>
            <a:pPr marL="628650" lvl="1" indent="-233363"/>
            <a:r>
              <a:rPr lang="zh-CN" altLang="en-US" dirty="0">
                <a:latin typeface="+mn-ea"/>
                <a:ea typeface="+mn-ea"/>
              </a:rPr>
              <a:t>第一个电子邮件程序</a:t>
            </a:r>
            <a:endParaRPr lang="en-US" altLang="zh-CN" dirty="0">
              <a:latin typeface="+mn-ea"/>
              <a:ea typeface="+mn-ea"/>
            </a:endParaRPr>
          </a:p>
          <a:p>
            <a:pPr marL="628650" lvl="1" indent="-233363"/>
            <a:r>
              <a:rPr lang="en-US" altLang="zh-CN" dirty="0">
                <a:latin typeface="+mn-ea"/>
                <a:ea typeface="+mn-ea"/>
              </a:rPr>
              <a:t>ARPAnet </a:t>
            </a:r>
            <a:r>
              <a:rPr lang="zh-CN" altLang="en-US" dirty="0">
                <a:latin typeface="+mn-ea"/>
                <a:ea typeface="+mn-ea"/>
              </a:rPr>
              <a:t>拥有</a:t>
            </a:r>
            <a:r>
              <a:rPr lang="en-US" altLang="zh-CN" dirty="0">
                <a:latin typeface="+mn-ea"/>
                <a:ea typeface="+mn-ea"/>
              </a:rPr>
              <a:t>15</a:t>
            </a:r>
            <a:r>
              <a:rPr lang="zh-CN" altLang="en-US" dirty="0">
                <a:latin typeface="+mn-ea"/>
                <a:ea typeface="+mn-ea"/>
              </a:rPr>
              <a:t>个节点</a:t>
            </a:r>
            <a:endParaRPr lang="en-US" altLang="zh-CN" dirty="0">
              <a:latin typeface="+mn-ea"/>
              <a:ea typeface="+mn-ea"/>
            </a:endParaRP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1961-1972: </a:t>
            </a:r>
            <a:r>
              <a:rPr lang="zh-CN" altLang="en-US" sz="2800" i="1" dirty="0">
                <a:solidFill>
                  <a:srgbClr val="CC0000"/>
                </a:solidFill>
                <a:latin typeface="+mn-ea"/>
                <a:ea typeface="+mn-ea"/>
              </a:rPr>
              <a:t>早期分组交换原理</a:t>
            </a:r>
            <a:endParaRPr lang="en-US" altLang="zh-CN" sz="2800" u="sng" dirty="0">
              <a:solidFill>
                <a:srgbClr val="CC0000"/>
              </a:solidFill>
              <a:latin typeface="+mn-ea"/>
              <a:ea typeface="+mn-ea"/>
            </a:endParaRPr>
          </a:p>
        </p:txBody>
      </p:sp>
      <p:pic>
        <p:nvPicPr>
          <p:cNvPr id="142343" name="Picture 11"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lnSpcReduction="10000"/>
          </a:bodyPr>
          <a:lstStyle/>
          <a:p>
            <a:pPr eaLnBrk="1" hangingPunct="1"/>
            <a:r>
              <a:rPr lang="en-US" altLang="zh-CN" sz="2400" dirty="0">
                <a:latin typeface="+mn-ea"/>
                <a:ea typeface="+mn-ea"/>
              </a:rPr>
              <a:t>1970: </a:t>
            </a:r>
            <a:r>
              <a:rPr lang="en-US" altLang="zh-CN" sz="2400" dirty="0" err="1">
                <a:latin typeface="+mn-ea"/>
                <a:ea typeface="+mn-ea"/>
              </a:rPr>
              <a:t>ALOHAnet</a:t>
            </a:r>
            <a:r>
              <a:rPr lang="en-US" altLang="zh-CN" sz="2400" dirty="0">
                <a:latin typeface="+mn-ea"/>
                <a:ea typeface="+mn-ea"/>
              </a:rPr>
              <a:t> </a:t>
            </a:r>
            <a:r>
              <a:rPr lang="zh-CN" altLang="en-US" sz="2400" dirty="0">
                <a:latin typeface="+mn-ea"/>
                <a:ea typeface="+mn-ea"/>
              </a:rPr>
              <a:t>卫星网络在夏威夷部署</a:t>
            </a:r>
            <a:endParaRPr lang="en-US" altLang="zh-CN" sz="2400" dirty="0">
              <a:latin typeface="+mn-ea"/>
              <a:ea typeface="+mn-ea"/>
            </a:endParaRPr>
          </a:p>
          <a:p>
            <a:pPr eaLnBrk="1" hangingPunct="1"/>
            <a:r>
              <a:rPr lang="en-US" altLang="zh-CN" sz="2400" dirty="0">
                <a:latin typeface="+mn-ea"/>
                <a:ea typeface="+mn-ea"/>
              </a:rPr>
              <a:t>1974: </a:t>
            </a:r>
            <a:r>
              <a:rPr lang="zh-CN" altLang="en-US" sz="2400" dirty="0">
                <a:latin typeface="+mn-ea"/>
                <a:ea typeface="+mn-ea"/>
              </a:rPr>
              <a:t>互联网络的</a:t>
            </a:r>
            <a:r>
              <a:rPr lang="en-US" altLang="zh-CN" sz="2400" dirty="0">
                <a:latin typeface="+mn-ea"/>
                <a:ea typeface="+mn-ea"/>
              </a:rPr>
              <a:t>Cerf and Kahn – </a:t>
            </a:r>
            <a:r>
              <a:rPr lang="zh-CN" altLang="en-US" sz="2400" dirty="0">
                <a:latin typeface="+mn-ea"/>
                <a:ea typeface="+mn-ea"/>
              </a:rPr>
              <a:t>架构</a:t>
            </a:r>
            <a:endParaRPr lang="en-US" altLang="zh-CN" sz="2400" dirty="0">
              <a:latin typeface="+mn-ea"/>
              <a:ea typeface="+mn-ea"/>
            </a:endParaRPr>
          </a:p>
          <a:p>
            <a:pPr eaLnBrk="1" hangingPunct="1"/>
            <a:r>
              <a:rPr lang="en-US" altLang="zh-CN" sz="2400" dirty="0">
                <a:latin typeface="+mn-ea"/>
                <a:ea typeface="+mn-ea"/>
              </a:rPr>
              <a:t>1976: Xerox PARC </a:t>
            </a:r>
            <a:r>
              <a:rPr lang="zh-CN" altLang="en-US" sz="2400" dirty="0">
                <a:latin typeface="+mn-ea"/>
                <a:ea typeface="+mn-ea"/>
              </a:rPr>
              <a:t>以太网</a:t>
            </a:r>
            <a:endParaRPr lang="en-US" altLang="zh-CN" sz="2400" dirty="0">
              <a:latin typeface="+mn-ea"/>
              <a:ea typeface="+mn-ea"/>
            </a:endParaRPr>
          </a:p>
          <a:p>
            <a:pPr eaLnBrk="1" hangingPunct="1"/>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专有架构</a:t>
            </a:r>
            <a:r>
              <a:rPr lang="en-US" altLang="ja-JP" sz="2400" dirty="0">
                <a:latin typeface="+mn-ea"/>
                <a:ea typeface="+mn-ea"/>
              </a:rPr>
              <a:t>: </a:t>
            </a:r>
            <a:r>
              <a:rPr lang="en-US" altLang="ja-JP" sz="2400" dirty="0" err="1">
                <a:latin typeface="+mn-ea"/>
                <a:ea typeface="+mn-ea"/>
              </a:rPr>
              <a:t>DECnet</a:t>
            </a:r>
            <a:r>
              <a:rPr lang="en-US" altLang="ja-JP" sz="2400" dirty="0">
                <a:latin typeface="+mn-ea"/>
                <a:ea typeface="+mn-ea"/>
              </a:rPr>
              <a:t>, SNA, XNA</a:t>
            </a:r>
          </a:p>
          <a:p>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定长分组的交换</a:t>
            </a:r>
            <a:r>
              <a:rPr lang="en-US" altLang="ja-JP" sz="2400" dirty="0">
                <a:latin typeface="+mn-ea"/>
                <a:ea typeface="+mn-ea"/>
              </a:rPr>
              <a:t>(ATM </a:t>
            </a:r>
            <a:r>
              <a:rPr lang="zh-CN" altLang="en-US" sz="2400" dirty="0">
                <a:latin typeface="+mn-ea"/>
                <a:ea typeface="+mn-ea"/>
              </a:rPr>
              <a:t>先锋</a:t>
            </a:r>
            <a:r>
              <a:rPr lang="en-US" altLang="ja-JP" sz="2400" dirty="0">
                <a:latin typeface="+mn-ea"/>
                <a:ea typeface="+mn-ea"/>
              </a:rPr>
              <a:t>)</a:t>
            </a:r>
          </a:p>
          <a:p>
            <a:pPr eaLnBrk="1" hangingPunct="1"/>
            <a:r>
              <a:rPr lang="en-US" altLang="zh-CN" sz="2400" dirty="0">
                <a:latin typeface="+mn-ea"/>
                <a:ea typeface="+mn-ea"/>
              </a:rPr>
              <a:t>1979: ARPAnet </a:t>
            </a:r>
            <a:r>
              <a:rPr lang="zh-CN" altLang="en-US" sz="2400" dirty="0">
                <a:latin typeface="+mn-ea"/>
                <a:ea typeface="+mn-ea"/>
              </a:rPr>
              <a:t>有了</a:t>
            </a:r>
            <a:r>
              <a:rPr lang="en-US" altLang="zh-CN" sz="2400" dirty="0">
                <a:latin typeface="+mn-ea"/>
                <a:ea typeface="+mn-ea"/>
              </a:rPr>
              <a:t> 200</a:t>
            </a:r>
            <a:r>
              <a:rPr lang="zh-CN" altLang="en-US" sz="2400" dirty="0">
                <a:latin typeface="+mn-ea"/>
                <a:ea typeface="+mn-ea"/>
              </a:rPr>
              <a:t>个节点</a:t>
            </a:r>
            <a:endParaRPr lang="en-US" altLang="zh-CN" sz="2400" dirty="0">
              <a:latin typeface="+mn-ea"/>
              <a:ea typeface="+mn-ea"/>
            </a:endParaRPr>
          </a:p>
        </p:txBody>
      </p:sp>
      <p:sp>
        <p:nvSpPr>
          <p:cNvPr id="144387" name="Rectangle 4"/>
          <p:cNvSpPr>
            <a:spLocks noGrp="1" noChangeArrowheads="1"/>
          </p:cNvSpPr>
          <p:nvPr>
            <p:ph type="body" sz="half" idx="4294967295"/>
          </p:nvPr>
        </p:nvSpPr>
        <p:spPr>
          <a:xfrm>
            <a:off x="6494463" y="2116854"/>
            <a:ext cx="3778002" cy="3487738"/>
          </a:xfrm>
        </p:spPr>
        <p:txBody>
          <a:bodyPr>
            <a:normAutofit/>
          </a:bodyPr>
          <a:lstStyle/>
          <a:p>
            <a:pPr>
              <a:lnSpc>
                <a:spcPct val="90000"/>
              </a:lnSpc>
              <a:buNone/>
            </a:pPr>
            <a:r>
              <a:rPr lang="en-US" altLang="zh-CN" sz="2400" dirty="0">
                <a:solidFill>
                  <a:srgbClr val="000090"/>
                </a:solidFill>
                <a:latin typeface="+mn-ea"/>
                <a:ea typeface="+mn-ea"/>
              </a:rPr>
              <a:t>Cerf and Kahn</a:t>
            </a:r>
            <a:r>
              <a:rPr lang="en-US" altLang="ja-JP" sz="2400" dirty="0">
                <a:solidFill>
                  <a:srgbClr val="000090"/>
                </a:solidFill>
                <a:latin typeface="+mn-ea"/>
                <a:ea typeface="+mn-ea"/>
              </a:rPr>
              <a:t> </a:t>
            </a:r>
            <a:r>
              <a:rPr lang="zh-CN" altLang="en-US" sz="2400" dirty="0">
                <a:solidFill>
                  <a:srgbClr val="000090"/>
                </a:solidFill>
                <a:latin typeface="+mn-ea"/>
                <a:ea typeface="+mn-ea"/>
              </a:rPr>
              <a:t>互联网工作准则</a:t>
            </a:r>
            <a:r>
              <a:rPr lang="en-US" altLang="ja-JP" sz="2400" dirty="0">
                <a:solidFill>
                  <a:srgbClr val="000090"/>
                </a:solidFill>
                <a:latin typeface="+mn-ea"/>
                <a:ea typeface="+mn-ea"/>
              </a:rPr>
              <a:t>:</a:t>
            </a:r>
          </a:p>
          <a:p>
            <a:pPr lvl="1" eaLnBrk="1" hangingPunct="1">
              <a:lnSpc>
                <a:spcPct val="90000"/>
              </a:lnSpc>
            </a:pPr>
            <a:r>
              <a:rPr lang="zh-CN" altLang="en-US" sz="2000" dirty="0">
                <a:latin typeface="+mn-ea"/>
                <a:ea typeface="+mn-ea"/>
              </a:rPr>
              <a:t>最小化</a:t>
            </a:r>
            <a:r>
              <a:rPr lang="en-US" altLang="zh-CN" sz="2000" dirty="0">
                <a:latin typeface="+mn-ea"/>
                <a:ea typeface="+mn-ea"/>
              </a:rPr>
              <a:t>, </a:t>
            </a:r>
            <a:r>
              <a:rPr lang="zh-CN" altLang="en-US" sz="2000" dirty="0">
                <a:latin typeface="+mn-ea"/>
                <a:ea typeface="+mn-ea"/>
              </a:rPr>
              <a:t>自治</a:t>
            </a:r>
            <a:r>
              <a:rPr lang="en-US" altLang="zh-CN" sz="2000" dirty="0">
                <a:latin typeface="+mn-ea"/>
                <a:ea typeface="+mn-ea"/>
              </a:rPr>
              <a:t> – </a:t>
            </a:r>
            <a:r>
              <a:rPr lang="zh-CN" altLang="en-US" sz="2000" dirty="0">
                <a:latin typeface="+mn-ea"/>
                <a:ea typeface="+mn-ea"/>
              </a:rPr>
              <a:t>连接网络无需内部的改动</a:t>
            </a:r>
            <a:endParaRPr lang="en-US" altLang="zh-CN" sz="2000" dirty="0">
              <a:latin typeface="+mn-ea"/>
              <a:ea typeface="+mn-ea"/>
            </a:endParaRPr>
          </a:p>
          <a:p>
            <a:pPr lvl="1" eaLnBrk="1" hangingPunct="1">
              <a:lnSpc>
                <a:spcPct val="90000"/>
              </a:lnSpc>
            </a:pPr>
            <a:r>
              <a:rPr lang="zh-CN" altLang="en-US" sz="2000" dirty="0">
                <a:latin typeface="+mn-ea"/>
                <a:ea typeface="+mn-ea"/>
              </a:rPr>
              <a:t>尽力而为服务模型</a:t>
            </a:r>
            <a:endParaRPr lang="en-US" altLang="zh-CN" sz="2000" dirty="0">
              <a:latin typeface="+mn-ea"/>
              <a:ea typeface="+mn-ea"/>
            </a:endParaRPr>
          </a:p>
          <a:p>
            <a:pPr lvl="1" eaLnBrk="1" hangingPunct="1">
              <a:lnSpc>
                <a:spcPct val="90000"/>
              </a:lnSpc>
            </a:pPr>
            <a:r>
              <a:rPr lang="zh-CN" altLang="en-US" sz="2000" dirty="0">
                <a:latin typeface="+mn-ea"/>
                <a:ea typeface="+mn-ea"/>
              </a:rPr>
              <a:t>无状态路由</a:t>
            </a:r>
            <a:endParaRPr lang="en-US" altLang="zh-CN" sz="2000" dirty="0">
              <a:latin typeface="+mn-ea"/>
              <a:ea typeface="+mn-ea"/>
            </a:endParaRPr>
          </a:p>
          <a:p>
            <a:pPr lvl="1" eaLnBrk="1" hangingPunct="1">
              <a:lnSpc>
                <a:spcPct val="90000"/>
              </a:lnSpc>
            </a:pPr>
            <a:r>
              <a:rPr lang="zh-CN" altLang="en-US" sz="2000" dirty="0">
                <a:latin typeface="+mn-ea"/>
                <a:ea typeface="+mn-ea"/>
              </a:rPr>
              <a:t>去中心化控制</a:t>
            </a:r>
            <a:endParaRPr lang="en-US" altLang="zh-CN" sz="2000" dirty="0">
              <a:latin typeface="+mn-ea"/>
              <a:ea typeface="+mn-ea"/>
            </a:endParaRPr>
          </a:p>
          <a:p>
            <a:pPr>
              <a:lnSpc>
                <a:spcPct val="90000"/>
              </a:lnSpc>
              <a:buNone/>
            </a:pPr>
            <a:r>
              <a:rPr lang="zh-CN" altLang="en-US" sz="2400" dirty="0">
                <a:solidFill>
                  <a:srgbClr val="000090"/>
                </a:solidFill>
                <a:latin typeface="+mn-ea"/>
                <a:ea typeface="+mn-ea"/>
              </a:rPr>
              <a:t>定义了当今互联网的架构</a:t>
            </a:r>
            <a:endParaRPr lang="en-US" altLang="zh-CN" sz="2400" dirty="0">
              <a:solidFill>
                <a:srgbClr val="000090"/>
              </a:solidFill>
              <a:latin typeface="+mn-ea"/>
              <a:ea typeface="+mn-ea"/>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1972-1980: </a:t>
            </a:r>
            <a:r>
              <a:rPr lang="zh-CN" altLang="en-US" i="1" dirty="0">
                <a:solidFill>
                  <a:srgbClr val="CC0000"/>
                </a:solidFill>
                <a:latin typeface="+mn-ea"/>
                <a:ea typeface="+mn-ea"/>
              </a:rPr>
              <a:t>互联网工作</a:t>
            </a:r>
            <a:r>
              <a:rPr lang="en-US" altLang="zh-CN" i="1" dirty="0">
                <a:solidFill>
                  <a:srgbClr val="CC0000"/>
                </a:solidFill>
                <a:latin typeface="+mn-ea"/>
                <a:ea typeface="+mn-ea"/>
              </a:rPr>
              <a:t>, </a:t>
            </a:r>
            <a:r>
              <a:rPr lang="zh-CN" altLang="en-US" i="1" dirty="0">
                <a:solidFill>
                  <a:srgbClr val="CC0000"/>
                </a:solidFill>
                <a:latin typeface="+mn-ea"/>
                <a:ea typeface="+mn-ea"/>
              </a:rPr>
              <a:t>新的及专有网络</a:t>
            </a:r>
            <a:endParaRPr lang="en-US" altLang="zh-CN" sz="4000" u="sng" dirty="0">
              <a:solidFill>
                <a:srgbClr val="CC0000"/>
              </a:solidFill>
              <a:latin typeface="+mn-ea"/>
              <a:ea typeface="+mn-ea"/>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1" name="Rectangle 2">
            <a:extLst>
              <a:ext uri="{FF2B5EF4-FFF2-40B4-BE49-F238E27FC236}">
                <a16:creationId xmlns:a16="http://schemas.microsoft.com/office/drawing/2014/main" id="{44073C7C-B2CE-4D2F-95F5-4189FB1AFD8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2" name="Picture 11" descr="underline_base">
            <a:extLst>
              <a:ext uri="{FF2B5EF4-FFF2-40B4-BE49-F238E27FC236}">
                <a16:creationId xmlns:a16="http://schemas.microsoft.com/office/drawing/2014/main" id="{310AE467-F477-4055-A660-B1CABA3E90A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部署</a:t>
            </a:r>
            <a:r>
              <a:rPr lang="en-US" altLang="zh-CN" sz="2400" dirty="0">
                <a:latin typeface="+mn-ea"/>
                <a:ea typeface="+mn-ea"/>
              </a:rPr>
              <a:t>TCP/IP</a:t>
            </a:r>
          </a:p>
          <a:p>
            <a:pPr>
              <a:buSzPct val="70000"/>
              <a:buFont typeface="Wingdings" panose="05000000000000000000" pitchFamily="2" charset="2"/>
              <a:buChar char="v"/>
            </a:pPr>
            <a:r>
              <a:rPr lang="en-US" altLang="zh-CN" sz="2400" dirty="0">
                <a:latin typeface="+mn-ea"/>
                <a:ea typeface="+mn-ea"/>
              </a:rPr>
              <a:t>1982: </a:t>
            </a:r>
            <a:r>
              <a:rPr lang="zh-CN" altLang="en-US" sz="2400" dirty="0">
                <a:latin typeface="+mn-ea"/>
                <a:ea typeface="+mn-ea"/>
              </a:rPr>
              <a:t>定义</a:t>
            </a:r>
            <a:r>
              <a:rPr lang="en-US" altLang="zh-CN" sz="2400" dirty="0">
                <a:latin typeface="+mn-ea"/>
                <a:ea typeface="+mn-ea"/>
              </a:rPr>
              <a:t>smtp e-mail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定义</a:t>
            </a:r>
            <a:r>
              <a:rPr lang="en-US" altLang="zh-CN" sz="2400" dirty="0">
                <a:latin typeface="+mn-ea"/>
                <a:ea typeface="+mn-ea"/>
              </a:rPr>
              <a:t>DNS </a:t>
            </a:r>
            <a:r>
              <a:rPr lang="zh-CN" altLang="en-US" sz="2400" dirty="0">
                <a:latin typeface="+mn-ea"/>
                <a:ea typeface="+mn-ea"/>
              </a:rPr>
              <a:t>为名字到</a:t>
            </a:r>
            <a:r>
              <a:rPr lang="en-US" altLang="zh-CN" sz="2400" dirty="0">
                <a:latin typeface="+mn-ea"/>
                <a:ea typeface="+mn-ea"/>
              </a:rPr>
              <a:t>IP</a:t>
            </a:r>
            <a:r>
              <a:rPr lang="zh-CN" altLang="en-US" sz="2400" dirty="0">
                <a:latin typeface="+mn-ea"/>
                <a:ea typeface="+mn-ea"/>
              </a:rPr>
              <a:t>地址翻译</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1985: </a:t>
            </a:r>
            <a:r>
              <a:rPr lang="zh-CN" altLang="en-US" sz="2400" dirty="0">
                <a:latin typeface="+mn-ea"/>
                <a:ea typeface="+mn-ea"/>
              </a:rPr>
              <a:t>定义</a:t>
            </a:r>
            <a:r>
              <a:rPr lang="en-US" altLang="zh-CN" sz="2400" dirty="0">
                <a:latin typeface="+mn-ea"/>
                <a:ea typeface="+mn-ea"/>
              </a:rPr>
              <a:t>ftp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1988: TCP </a:t>
            </a:r>
            <a:r>
              <a:rPr lang="zh-CN" altLang="en-US" sz="2400" dirty="0">
                <a:latin typeface="+mn-ea"/>
                <a:ea typeface="+mn-ea"/>
              </a:rPr>
              <a:t>拥塞控制</a:t>
            </a:r>
            <a:endParaRPr lang="en-US" altLang="zh-CN" sz="2400" dirty="0">
              <a:latin typeface="+mn-ea"/>
              <a:ea typeface="+mn-ea"/>
            </a:endParaRP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zh-CN" altLang="en-US" sz="2400" dirty="0">
                <a:latin typeface="+mn-ea"/>
                <a:ea typeface="+mn-ea"/>
              </a:rPr>
              <a:t>新的全国性网络</a:t>
            </a:r>
            <a:r>
              <a:rPr lang="en-US" sz="2400" dirty="0">
                <a:latin typeface="+mn-ea"/>
                <a:ea typeface="+mn-ea"/>
              </a:rPr>
              <a:t>: CSnet, BITnet, NSFnet, Minitel</a:t>
            </a:r>
          </a:p>
          <a:p>
            <a:pPr marL="287338" indent="-287338">
              <a:buFont typeface="Wingdings" charset="2"/>
              <a:buChar char="§"/>
              <a:defRPr/>
            </a:pPr>
            <a:r>
              <a:rPr lang="en-US" sz="2400" dirty="0">
                <a:latin typeface="+mn-ea"/>
                <a:ea typeface="+mn-ea"/>
              </a:rPr>
              <a:t>100,000 </a:t>
            </a:r>
            <a:r>
              <a:rPr lang="zh-CN" altLang="en-US" sz="2400" dirty="0">
                <a:latin typeface="+mn-ea"/>
                <a:ea typeface="+mn-ea"/>
              </a:rPr>
              <a:t>主机连接到联合的网络</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1980-1990: </a:t>
            </a:r>
            <a:r>
              <a:rPr lang="zh-CN" altLang="en-US" i="1" dirty="0">
                <a:solidFill>
                  <a:srgbClr val="CC0000"/>
                </a:solidFill>
                <a:latin typeface="+mn-ea"/>
                <a:ea typeface="+mn-ea"/>
              </a:rPr>
              <a:t>新协议</a:t>
            </a:r>
            <a:r>
              <a:rPr lang="en-US" altLang="zh-CN" i="1" dirty="0">
                <a:solidFill>
                  <a:srgbClr val="CC0000"/>
                </a:solidFill>
                <a:latin typeface="+mn-ea"/>
                <a:ea typeface="+mn-ea"/>
              </a:rPr>
              <a:t>, </a:t>
            </a:r>
            <a:r>
              <a:rPr lang="zh-CN" altLang="en-US" i="1" dirty="0">
                <a:solidFill>
                  <a:srgbClr val="CC0000"/>
                </a:solidFill>
                <a:latin typeface="+mn-ea"/>
                <a:ea typeface="+mn-ea"/>
              </a:rPr>
              <a:t>网络激增</a:t>
            </a:r>
            <a:endParaRPr lang="en-US" altLang="zh-CN" sz="40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D9C5411A-28A5-4062-A07D-A8BDCBC83B4F}"/>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ED4B4D07-210D-4DBB-AE19-D2E88C3EA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zh-CN" altLang="en-US" dirty="0">
                <a:solidFill>
                  <a:srgbClr val="000099"/>
                </a:solidFill>
                <a:latin typeface="+mn-ea"/>
                <a:ea typeface="+mn-ea"/>
              </a:rPr>
              <a:t>第一章</a:t>
            </a:r>
            <a:r>
              <a:rPr lang="en-US" altLang="zh-CN" dirty="0">
                <a:solidFill>
                  <a:srgbClr val="000099"/>
                </a:solidFill>
                <a:latin typeface="+mn-ea"/>
                <a:ea typeface="+mn-ea"/>
              </a:rPr>
              <a:t>: </a:t>
            </a:r>
            <a:r>
              <a:rPr lang="zh-CN" altLang="en-US" dirty="0">
                <a:solidFill>
                  <a:srgbClr val="000099"/>
                </a:solidFill>
                <a:latin typeface="+mn-ea"/>
                <a:ea typeface="+mn-ea"/>
              </a:rPr>
              <a:t>提要</a:t>
            </a:r>
            <a:endParaRPr lang="en-US" altLang="zh-CN" dirty="0">
              <a:solidFill>
                <a:srgbClr val="000099"/>
              </a:solidFill>
              <a:latin typeface="+mn-ea"/>
              <a:ea typeface="+mn-ea"/>
            </a:endParaRP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latin typeface="+mn-ea"/>
                <a:ea typeface="+mn-ea"/>
              </a:rPr>
              <a:t>1.1 </a:t>
            </a:r>
            <a:r>
              <a:rPr kumimoji="0" lang="zh-CN" altLang="en-US" dirty="0">
                <a:solidFill>
                  <a:srgbClr val="FF0000"/>
                </a:solidFill>
                <a:latin typeface="+mn-ea"/>
                <a:ea typeface="+mn-ea"/>
              </a:rPr>
              <a:t>什么是互联网</a:t>
            </a:r>
            <a:r>
              <a:rPr kumimoji="0" lang="en-US" altLang="zh-CN" dirty="0">
                <a:solidFill>
                  <a:srgbClr val="FF0000"/>
                </a:solidFill>
                <a:latin typeface="+mn-ea"/>
                <a:ea typeface="+mn-ea"/>
              </a:rPr>
              <a:t>?</a:t>
            </a:r>
          </a:p>
          <a:p>
            <a:pPr lvl="1">
              <a:buFont typeface="Wingdings" panose="05000000000000000000" pitchFamily="2" charset="2"/>
              <a:buNone/>
            </a:pPr>
            <a:r>
              <a:rPr kumimoji="0" lang="en-US" altLang="zh-CN" dirty="0">
                <a:solidFill>
                  <a:srgbClr val="000099"/>
                </a:solidFill>
                <a:latin typeface="+mn-ea"/>
                <a:ea typeface="+mn-ea"/>
              </a:rPr>
              <a:t>1.2</a:t>
            </a:r>
            <a:r>
              <a:rPr kumimoji="0" lang="en-US" altLang="zh-CN" dirty="0">
                <a:latin typeface="+mn-ea"/>
                <a:ea typeface="+mn-ea"/>
              </a:rPr>
              <a:t> </a:t>
            </a:r>
            <a:r>
              <a:rPr kumimoji="0" lang="zh-CN" altLang="en-US" dirty="0">
                <a:solidFill>
                  <a:srgbClr val="000099"/>
                </a:solidFill>
                <a:latin typeface="+mn-ea"/>
                <a:ea typeface="+mn-ea"/>
              </a:rPr>
              <a:t>网络边缘</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端系统</a:t>
            </a:r>
            <a:r>
              <a:rPr kumimoji="0" lang="en-US" altLang="zh-CN" dirty="0">
                <a:solidFill>
                  <a:srgbClr val="000099"/>
                </a:solidFill>
                <a:latin typeface="+mn-ea"/>
                <a:ea typeface="+mn-ea"/>
              </a:rPr>
              <a:t>, </a:t>
            </a:r>
            <a:r>
              <a:rPr kumimoji="0" lang="zh-CN" altLang="en-US" dirty="0">
                <a:solidFill>
                  <a:srgbClr val="000099"/>
                </a:solidFill>
                <a:latin typeface="+mn-ea"/>
                <a:ea typeface="+mn-ea"/>
              </a:rPr>
              <a:t>接入网</a:t>
            </a:r>
            <a:r>
              <a:rPr kumimoji="0" lang="en-US" altLang="zh-CN" dirty="0">
                <a:solidFill>
                  <a:srgbClr val="000099"/>
                </a:solidFill>
                <a:latin typeface="+mn-ea"/>
                <a:ea typeface="+mn-ea"/>
              </a:rPr>
              <a:t>, </a:t>
            </a:r>
            <a:r>
              <a:rPr kumimoji="0" lang="zh-CN" altLang="en-US" dirty="0">
                <a:solidFill>
                  <a:srgbClr val="000099"/>
                </a:solidFill>
                <a:latin typeface="+mn-ea"/>
                <a:ea typeface="+mn-ea"/>
              </a:rPr>
              <a:t>链路</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1.3 </a:t>
            </a:r>
            <a:r>
              <a:rPr kumimoji="0" lang="zh-CN" altLang="en-US" dirty="0">
                <a:solidFill>
                  <a:srgbClr val="000099"/>
                </a:solidFill>
                <a:latin typeface="+mn-ea"/>
                <a:ea typeface="+mn-ea"/>
              </a:rPr>
              <a:t>网络核心</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电路交换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分组交换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网络结构</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1.4 </a:t>
            </a:r>
            <a:r>
              <a:rPr kumimoji="0" lang="zh-CN" altLang="en-US" dirty="0">
                <a:solidFill>
                  <a:srgbClr val="000099"/>
                </a:solidFill>
                <a:latin typeface="+mn-ea"/>
                <a:ea typeface="+mn-ea"/>
              </a:rPr>
              <a:t>分组交换网络的时延、丢包和吞吐量</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1.5 </a:t>
            </a:r>
            <a:r>
              <a:rPr kumimoji="0" lang="zh-CN" altLang="en-US" dirty="0">
                <a:solidFill>
                  <a:srgbClr val="000099"/>
                </a:solidFill>
                <a:latin typeface="+mn-ea"/>
                <a:ea typeface="+mn-ea"/>
              </a:rPr>
              <a:t>协议层次</a:t>
            </a:r>
            <a:r>
              <a:rPr kumimoji="0" lang="en-US" altLang="zh-CN" dirty="0">
                <a:solidFill>
                  <a:srgbClr val="000099"/>
                </a:solidFill>
                <a:latin typeface="+mn-ea"/>
                <a:ea typeface="+mn-ea"/>
              </a:rPr>
              <a:t>, </a:t>
            </a:r>
            <a:r>
              <a:rPr kumimoji="0" lang="zh-CN" altLang="en-US" dirty="0">
                <a:solidFill>
                  <a:srgbClr val="000099"/>
                </a:solidFill>
                <a:latin typeface="+mn-ea"/>
                <a:ea typeface="+mn-ea"/>
              </a:rPr>
              <a:t>服务模型</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1.6 </a:t>
            </a:r>
            <a:r>
              <a:rPr kumimoji="0" lang="zh-CN" altLang="en-US" dirty="0">
                <a:solidFill>
                  <a:srgbClr val="000099"/>
                </a:solidFill>
                <a:latin typeface="+mn-ea"/>
                <a:ea typeface="+mn-ea"/>
              </a:rPr>
              <a:t>网络攻击</a:t>
            </a:r>
            <a:r>
              <a:rPr kumimoji="0" lang="en-US" altLang="zh-CN" dirty="0">
                <a:solidFill>
                  <a:srgbClr val="000099"/>
                </a:solidFill>
                <a:latin typeface="+mn-ea"/>
                <a:ea typeface="+mn-ea"/>
              </a:rPr>
              <a:t>: </a:t>
            </a:r>
            <a:r>
              <a:rPr kumimoji="0" lang="zh-CN" altLang="en-US" dirty="0">
                <a:solidFill>
                  <a:srgbClr val="000099"/>
                </a:solidFill>
                <a:latin typeface="+mn-ea"/>
                <a:ea typeface="+mn-ea"/>
              </a:rPr>
              <a:t>安全</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1.7 </a:t>
            </a:r>
            <a:r>
              <a:rPr kumimoji="0" lang="zh-CN" altLang="en-US" dirty="0">
                <a:solidFill>
                  <a:srgbClr val="000099"/>
                </a:solidFill>
                <a:latin typeface="+mn-ea"/>
                <a:ea typeface="+mn-ea"/>
              </a:rPr>
              <a:t>历史</a:t>
            </a:r>
            <a:endParaRPr kumimoji="0" lang="en-US" altLang="zh-CN" dirty="0">
              <a:solidFill>
                <a:srgbClr val="000099"/>
              </a:solidFill>
              <a:latin typeface="+mn-ea"/>
              <a:ea typeface="+mn-ea"/>
            </a:endParaRPr>
          </a:p>
          <a:p>
            <a:endParaRPr lang="en-US" altLang="zh-CN" sz="2400" dirty="0">
              <a:latin typeface="+mn-ea"/>
              <a:ea typeface="+mn-ea"/>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lnSpcReduction="10000"/>
          </a:bodyPr>
          <a:lstStyle/>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ja-JP" sz="2600" dirty="0">
                <a:latin typeface="+mn-ea"/>
                <a:ea typeface="+mn-ea"/>
              </a:rPr>
              <a:t>: ARPAnet </a:t>
            </a:r>
            <a:r>
              <a:rPr lang="zh-CN" altLang="en-US" sz="2600" dirty="0">
                <a:latin typeface="+mn-ea"/>
                <a:ea typeface="+mn-ea"/>
              </a:rPr>
              <a:t>停用</a:t>
            </a:r>
            <a:endParaRPr lang="en-US" altLang="ja-JP" sz="2600" dirty="0">
              <a:latin typeface="+mn-ea"/>
              <a:ea typeface="+mn-ea"/>
            </a:endParaRPr>
          </a:p>
          <a:p>
            <a:pPr>
              <a:lnSpc>
                <a:spcPct val="110000"/>
              </a:lnSpc>
              <a:buSzPct val="70000"/>
              <a:buFont typeface="Wingdings" panose="05000000000000000000" pitchFamily="2" charset="2"/>
              <a:buChar char="v"/>
            </a:pPr>
            <a:r>
              <a:rPr lang="en-US" altLang="zh-CN" sz="2600" dirty="0">
                <a:latin typeface="+mn-ea"/>
                <a:ea typeface="+mn-ea"/>
              </a:rPr>
              <a:t>1991: NSF </a:t>
            </a:r>
            <a:r>
              <a:rPr lang="zh-CN" altLang="en-US" sz="2600" dirty="0">
                <a:latin typeface="+mn-ea"/>
                <a:ea typeface="+mn-ea"/>
              </a:rPr>
              <a:t>限制</a:t>
            </a:r>
            <a:r>
              <a:rPr lang="en-US" altLang="zh-CN" sz="2600" dirty="0" err="1">
                <a:latin typeface="+mn-ea"/>
                <a:ea typeface="+mn-ea"/>
              </a:rPr>
              <a:t>NSFnet</a:t>
            </a:r>
            <a:r>
              <a:rPr lang="zh-CN" altLang="en-US" sz="2600" dirty="0">
                <a:latin typeface="+mn-ea"/>
                <a:ea typeface="+mn-ea"/>
              </a:rPr>
              <a:t>的商业用途</a:t>
            </a:r>
            <a:r>
              <a:rPr lang="en-US" altLang="zh-CN" sz="2600" dirty="0">
                <a:latin typeface="+mn-ea"/>
                <a:ea typeface="+mn-ea"/>
              </a:rPr>
              <a:t> (1995</a:t>
            </a:r>
            <a:r>
              <a:rPr lang="zh-CN" altLang="en-US" sz="2600" dirty="0">
                <a:latin typeface="+mn-ea"/>
                <a:ea typeface="+mn-ea"/>
              </a:rPr>
              <a:t>停用</a:t>
            </a:r>
            <a:r>
              <a:rPr lang="en-US" altLang="zh-CN" sz="2600" dirty="0">
                <a:latin typeface="+mn-ea"/>
                <a:ea typeface="+mn-ea"/>
              </a:rPr>
              <a:t>)</a:t>
            </a:r>
          </a:p>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zh-CN" sz="2600" dirty="0">
                <a:latin typeface="+mn-ea"/>
                <a:ea typeface="+mn-ea"/>
              </a:rPr>
              <a:t>: Web</a:t>
            </a:r>
          </a:p>
          <a:p>
            <a:pPr marL="569913" lvl="1" indent="-225425"/>
            <a:r>
              <a:rPr lang="zh-CN" altLang="en-US" dirty="0">
                <a:latin typeface="+mn-ea"/>
                <a:ea typeface="+mn-ea"/>
              </a:rPr>
              <a:t>超文本</a:t>
            </a:r>
            <a:r>
              <a:rPr lang="en-US" altLang="zh-CN" dirty="0">
                <a:latin typeface="+mn-ea"/>
                <a:ea typeface="+mn-ea"/>
              </a:rPr>
              <a:t> [Bush 1945, Nelson 60</a:t>
            </a:r>
            <a:r>
              <a:rPr lang="zh-CN" altLang="en-US" dirty="0">
                <a:latin typeface="+mn-ea"/>
                <a:ea typeface="+mn-ea"/>
              </a:rPr>
              <a:t>年代</a:t>
            </a:r>
            <a:r>
              <a:rPr lang="en-US" altLang="ja-JP" dirty="0">
                <a:latin typeface="+mn-ea"/>
                <a:ea typeface="+mn-ea"/>
              </a:rPr>
              <a:t>]</a:t>
            </a:r>
          </a:p>
          <a:p>
            <a:pPr marL="569913" lvl="1" indent="-225425"/>
            <a:r>
              <a:rPr lang="en-US" altLang="zh-CN" dirty="0">
                <a:latin typeface="+mn-ea"/>
                <a:ea typeface="+mn-ea"/>
              </a:rPr>
              <a:t>HTML, HTTP: Berners-Lee</a:t>
            </a:r>
          </a:p>
          <a:p>
            <a:pPr marL="569913" lvl="1" indent="-225425"/>
            <a:r>
              <a:rPr lang="en-US" altLang="zh-CN" dirty="0">
                <a:latin typeface="+mn-ea"/>
                <a:ea typeface="+mn-ea"/>
              </a:rPr>
              <a:t>1994: Mosaic, </a:t>
            </a:r>
            <a:r>
              <a:rPr lang="zh-CN" altLang="en-US" dirty="0">
                <a:latin typeface="+mn-ea"/>
                <a:ea typeface="+mn-ea"/>
              </a:rPr>
              <a:t>后来</a:t>
            </a:r>
            <a:r>
              <a:rPr lang="en-US" altLang="zh-CN" dirty="0">
                <a:latin typeface="+mn-ea"/>
                <a:ea typeface="+mn-ea"/>
              </a:rPr>
              <a:t> Netscape</a:t>
            </a:r>
          </a:p>
          <a:p>
            <a:pPr marL="569913" lvl="1" indent="-225425"/>
            <a:r>
              <a:rPr lang="en-US" altLang="zh-CN" dirty="0">
                <a:latin typeface="+mn-ea"/>
                <a:ea typeface="+mn-ea"/>
              </a:rPr>
              <a:t>90</a:t>
            </a:r>
            <a:r>
              <a:rPr lang="zh-CN" altLang="en-US" dirty="0">
                <a:latin typeface="+mn-ea"/>
                <a:ea typeface="+mn-ea"/>
              </a:rPr>
              <a:t>年代后期</a:t>
            </a:r>
            <a:r>
              <a:rPr lang="en-US" altLang="ja-JP" dirty="0">
                <a:latin typeface="+mn-ea"/>
                <a:ea typeface="+mn-ea"/>
              </a:rPr>
              <a:t>: </a:t>
            </a:r>
            <a:r>
              <a:rPr lang="en-US" altLang="ja-JP" sz="2000" dirty="0">
                <a:latin typeface="+mn-ea"/>
                <a:ea typeface="+mn-ea"/>
              </a:rPr>
              <a:t>Web</a:t>
            </a:r>
            <a:r>
              <a:rPr lang="zh-CN" altLang="en-US" sz="2000" dirty="0">
                <a:latin typeface="+mn-ea"/>
                <a:ea typeface="+mn-ea"/>
              </a:rPr>
              <a:t>商业化</a:t>
            </a:r>
            <a:endParaRPr lang="en-US" altLang="ja-JP" sz="2000" dirty="0">
              <a:latin typeface="+mn-ea"/>
              <a:ea typeface="+mn-ea"/>
            </a:endParaRPr>
          </a:p>
          <a:p>
            <a:pPr marL="287338" indent="-287338"/>
            <a:endParaRPr lang="en-US" altLang="zh-CN" sz="2400" dirty="0">
              <a:latin typeface="+mn-ea"/>
              <a:ea typeface="+mn-ea"/>
            </a:endParaRPr>
          </a:p>
          <a:p>
            <a:pPr marL="287338" indent="-287338"/>
            <a:endParaRPr lang="en-US" altLang="zh-CN" sz="2400" dirty="0">
              <a:latin typeface="+mn-ea"/>
              <a:ea typeface="+mn-ea"/>
            </a:endParaRPr>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latin typeface="+mn-ea"/>
                <a:ea typeface="+mn-ea"/>
              </a:rPr>
              <a:t>90</a:t>
            </a:r>
            <a:r>
              <a:rPr lang="zh-CN" altLang="en-US" sz="2400" dirty="0">
                <a:latin typeface="+mn-ea"/>
                <a:ea typeface="+mn-ea"/>
              </a:rPr>
              <a:t>年代后期</a:t>
            </a:r>
            <a:r>
              <a:rPr lang="en-US" altLang="ja-JP" sz="2400" dirty="0">
                <a:latin typeface="+mn-ea"/>
                <a:ea typeface="+mn-ea"/>
              </a:rPr>
              <a:t> – 2000</a:t>
            </a:r>
            <a:r>
              <a:rPr lang="zh-CN" altLang="en-US" sz="2400" dirty="0">
                <a:latin typeface="+mn-ea"/>
                <a:ea typeface="+mn-ea"/>
              </a:rPr>
              <a:t>年代</a:t>
            </a:r>
            <a:r>
              <a:rPr lang="en-US" altLang="ja-JP" sz="2400" dirty="0">
                <a:latin typeface="+mn-ea"/>
                <a:ea typeface="+mn-ea"/>
              </a:rPr>
              <a:t>:</a:t>
            </a:r>
          </a:p>
          <a:p>
            <a:pPr eaLnBrk="1" hangingPunct="1">
              <a:buSzPct val="70000"/>
              <a:buFont typeface="Wingdings" panose="05000000000000000000" pitchFamily="2" charset="2"/>
              <a:buChar char="v"/>
            </a:pPr>
            <a:r>
              <a:rPr lang="zh-CN" altLang="en-US" sz="2400" dirty="0">
                <a:latin typeface="+mn-ea"/>
                <a:ea typeface="+mn-ea"/>
              </a:rPr>
              <a:t>更多的杀手级应用</a:t>
            </a:r>
            <a:r>
              <a:rPr lang="en-US" altLang="zh-CN" sz="2400" dirty="0">
                <a:latin typeface="+mn-ea"/>
                <a:ea typeface="+mn-ea"/>
              </a:rPr>
              <a:t>: </a:t>
            </a:r>
            <a:r>
              <a:rPr lang="zh-CN" altLang="en-US" sz="2400" dirty="0">
                <a:latin typeface="+mn-ea"/>
                <a:ea typeface="+mn-ea"/>
              </a:rPr>
              <a:t>即时通讯</a:t>
            </a:r>
            <a:r>
              <a:rPr lang="en-US" altLang="zh-CN" sz="2400" dirty="0">
                <a:latin typeface="+mn-ea"/>
                <a:ea typeface="+mn-ea"/>
              </a:rPr>
              <a:t>, P2P </a:t>
            </a:r>
            <a:r>
              <a:rPr lang="zh-CN" altLang="en-US" sz="2400" dirty="0">
                <a:latin typeface="+mn-ea"/>
                <a:ea typeface="+mn-ea"/>
              </a:rPr>
              <a:t>文件共享</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网络安全提上台面</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大约超过</a:t>
            </a:r>
            <a:r>
              <a:rPr lang="en-US" altLang="zh-CN" sz="2400" dirty="0">
                <a:latin typeface="+mn-ea"/>
                <a:ea typeface="+mn-ea"/>
              </a:rPr>
              <a:t>5</a:t>
            </a:r>
            <a:r>
              <a:rPr lang="zh-CN" altLang="en-US" sz="2400" dirty="0">
                <a:latin typeface="+mn-ea"/>
                <a:ea typeface="+mn-ea"/>
              </a:rPr>
              <a:t>千万主机，</a:t>
            </a:r>
            <a:r>
              <a:rPr lang="en-US" altLang="zh-CN" sz="2400" dirty="0">
                <a:latin typeface="+mn-ea"/>
                <a:ea typeface="+mn-ea"/>
              </a:rPr>
              <a:t>1</a:t>
            </a:r>
            <a:r>
              <a:rPr lang="zh-CN" altLang="en-US" sz="2400" dirty="0">
                <a:latin typeface="+mn-ea"/>
                <a:ea typeface="+mn-ea"/>
              </a:rPr>
              <a:t>亿多用户</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骨干链路运行达到</a:t>
            </a:r>
            <a:r>
              <a:rPr lang="en-US" altLang="zh-CN" sz="2400" dirty="0">
                <a:latin typeface="+mn-ea"/>
                <a:ea typeface="+mn-ea"/>
              </a:rPr>
              <a:t> Gbps</a:t>
            </a:r>
          </a:p>
          <a:p>
            <a:pPr eaLnBrk="1" hangingPunct="1"/>
            <a:endParaRPr lang="en-US" altLang="zh-CN" sz="2000" dirty="0">
              <a:latin typeface="+mn-ea"/>
              <a:ea typeface="+mn-ea"/>
            </a:endParaRPr>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1990, 2000</a:t>
            </a:r>
            <a:r>
              <a:rPr lang="en-US" altLang="ja-JP" sz="2800" i="1" dirty="0">
                <a:solidFill>
                  <a:srgbClr val="CC0000"/>
                </a:solidFill>
                <a:latin typeface="+mn-ea"/>
                <a:ea typeface="+mn-ea"/>
              </a:rPr>
              <a:t>′s: </a:t>
            </a:r>
            <a:r>
              <a:rPr lang="zh-CN" altLang="en-US" sz="2800" i="1" dirty="0">
                <a:solidFill>
                  <a:srgbClr val="CC0000"/>
                </a:solidFill>
                <a:latin typeface="+mn-ea"/>
                <a:ea typeface="+mn-ea"/>
              </a:rPr>
              <a:t>商业化</a:t>
            </a:r>
            <a:r>
              <a:rPr lang="en-US" altLang="ja-JP" sz="2800" i="1" dirty="0">
                <a:solidFill>
                  <a:srgbClr val="CC0000"/>
                </a:solidFill>
                <a:latin typeface="+mn-ea"/>
                <a:ea typeface="+mn-ea"/>
              </a:rPr>
              <a:t>, Web, </a:t>
            </a:r>
            <a:r>
              <a:rPr lang="zh-CN" altLang="en-US" sz="2800" i="1" dirty="0">
                <a:solidFill>
                  <a:srgbClr val="CC0000"/>
                </a:solidFill>
                <a:latin typeface="+mn-ea"/>
                <a:ea typeface="+mn-ea"/>
              </a:rPr>
              <a:t>新应用</a:t>
            </a:r>
            <a:endParaRPr lang="en-US" altLang="zh-CN" sz="28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08EDD2CE-8A01-4F2F-A738-56B7B7462FD4}"/>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94C63F66-F2DC-47E3-B6A1-EF3B4745AFC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10000"/>
          </a:bodyPr>
          <a:lstStyle/>
          <a:p>
            <a:pPr eaLnBrk="1" hangingPunct="1">
              <a:buFont typeface="Wingdings" panose="05000000000000000000" pitchFamily="2" charset="2"/>
              <a:buNone/>
            </a:pPr>
            <a:r>
              <a:rPr lang="en-US" altLang="zh-CN" i="1" dirty="0">
                <a:solidFill>
                  <a:srgbClr val="C00000"/>
                </a:solidFill>
                <a:latin typeface="+mn-ea"/>
                <a:ea typeface="+mn-ea"/>
              </a:rPr>
              <a:t>2005-</a:t>
            </a:r>
            <a:r>
              <a:rPr lang="zh-CN" altLang="en-US" i="1" dirty="0">
                <a:solidFill>
                  <a:srgbClr val="C00000"/>
                </a:solidFill>
                <a:latin typeface="+mn-ea"/>
                <a:ea typeface="+mn-ea"/>
              </a:rPr>
              <a:t>今</a:t>
            </a:r>
            <a:endParaRPr lang="en-US" altLang="zh-CN" i="1" dirty="0">
              <a:solidFill>
                <a:srgbClr val="C00000"/>
              </a:solidFill>
              <a:latin typeface="+mn-ea"/>
              <a:ea typeface="+mn-ea"/>
            </a:endParaRPr>
          </a:p>
          <a:p>
            <a:pPr eaLnBrk="1" hangingPunct="1"/>
            <a:r>
              <a:rPr lang="en-US" altLang="zh-CN" sz="2400" dirty="0">
                <a:latin typeface="+mn-ea"/>
                <a:ea typeface="+mn-ea"/>
              </a:rPr>
              <a:t>~5B </a:t>
            </a:r>
            <a:r>
              <a:rPr lang="zh-CN" altLang="en-US" sz="2400" dirty="0">
                <a:latin typeface="+mn-ea"/>
                <a:ea typeface="+mn-ea"/>
              </a:rPr>
              <a:t>装置连接到互联网</a:t>
            </a:r>
            <a:r>
              <a:rPr lang="en-US" altLang="zh-CN" sz="2400" dirty="0">
                <a:latin typeface="+mn-ea"/>
                <a:ea typeface="+mn-ea"/>
              </a:rPr>
              <a:t> </a:t>
            </a:r>
            <a:r>
              <a:rPr lang="en-US" altLang="zh-CN" sz="1800" dirty="0">
                <a:latin typeface="+mn-ea"/>
                <a:ea typeface="+mn-ea"/>
              </a:rPr>
              <a:t>(2016)</a:t>
            </a:r>
          </a:p>
          <a:p>
            <a:pPr marL="682625" lvl="1" indent="-225425"/>
            <a:r>
              <a:rPr lang="zh-CN" altLang="en-US" sz="2000" dirty="0">
                <a:latin typeface="+mn-ea"/>
                <a:ea typeface="+mn-ea"/>
              </a:rPr>
              <a:t>智能手机与平板电脑</a:t>
            </a:r>
            <a:endParaRPr lang="en-US" altLang="zh-CN" sz="2000" dirty="0">
              <a:latin typeface="+mn-ea"/>
              <a:ea typeface="+mn-ea"/>
            </a:endParaRPr>
          </a:p>
          <a:p>
            <a:pPr eaLnBrk="1" hangingPunct="1"/>
            <a:r>
              <a:rPr lang="zh-CN" altLang="en-US" sz="2400" dirty="0">
                <a:latin typeface="+mn-ea"/>
                <a:ea typeface="+mn-ea"/>
              </a:rPr>
              <a:t>宽带接入大量部署</a:t>
            </a:r>
            <a:endParaRPr lang="en-US" altLang="zh-CN" sz="2400" dirty="0">
              <a:latin typeface="+mn-ea"/>
              <a:ea typeface="+mn-ea"/>
            </a:endParaRPr>
          </a:p>
          <a:p>
            <a:pPr eaLnBrk="1" hangingPunct="1"/>
            <a:r>
              <a:rPr lang="zh-CN" altLang="en-US" sz="2400" dirty="0">
                <a:latin typeface="+mn-ea"/>
                <a:ea typeface="+mn-ea"/>
              </a:rPr>
              <a:t>随处可见的高速无线接入</a:t>
            </a:r>
            <a:endParaRPr lang="en-US" altLang="zh-CN" sz="2400" dirty="0">
              <a:latin typeface="+mn-ea"/>
              <a:ea typeface="+mn-ea"/>
            </a:endParaRPr>
          </a:p>
          <a:p>
            <a:pPr eaLnBrk="1" hangingPunct="1"/>
            <a:r>
              <a:rPr lang="zh-CN" altLang="en-US" sz="2400" dirty="0">
                <a:latin typeface="+mn-ea"/>
                <a:ea typeface="+mn-ea"/>
              </a:rPr>
              <a:t>出现在线社交网络</a:t>
            </a:r>
            <a:r>
              <a:rPr lang="en-US" altLang="zh-CN" sz="2400" dirty="0">
                <a:latin typeface="+mn-ea"/>
                <a:ea typeface="+mn-ea"/>
              </a:rPr>
              <a:t>: </a:t>
            </a:r>
          </a:p>
          <a:p>
            <a:pPr marL="682625" lvl="1" indent="-225425"/>
            <a:r>
              <a:rPr lang="en-US" altLang="zh-CN" sz="2000" dirty="0">
                <a:latin typeface="+mn-ea"/>
                <a:ea typeface="+mn-ea"/>
              </a:rPr>
              <a:t>Facebook: ~ 10</a:t>
            </a:r>
            <a:r>
              <a:rPr lang="zh-CN" altLang="en-US" sz="2000" dirty="0">
                <a:latin typeface="+mn-ea"/>
                <a:ea typeface="+mn-ea"/>
              </a:rPr>
              <a:t>亿用户</a:t>
            </a:r>
            <a:endParaRPr lang="en-US" altLang="zh-CN" dirty="0">
              <a:latin typeface="+mn-ea"/>
              <a:ea typeface="+mn-ea"/>
            </a:endParaRPr>
          </a:p>
          <a:p>
            <a:pPr eaLnBrk="1" hangingPunct="1"/>
            <a:r>
              <a:rPr lang="zh-CN" altLang="en-US" sz="2400" dirty="0">
                <a:latin typeface="+mn-ea"/>
                <a:ea typeface="+mn-ea"/>
              </a:rPr>
              <a:t>服务提供商</a:t>
            </a:r>
            <a:r>
              <a:rPr lang="en-US" altLang="zh-CN" sz="2400" dirty="0">
                <a:latin typeface="+mn-ea"/>
                <a:ea typeface="+mn-ea"/>
              </a:rPr>
              <a:t>(Google, Microsoft) </a:t>
            </a:r>
            <a:r>
              <a:rPr lang="zh-CN" altLang="en-US" sz="2400" dirty="0">
                <a:latin typeface="+mn-ea"/>
                <a:ea typeface="+mn-ea"/>
              </a:rPr>
              <a:t>建立了独自的网络</a:t>
            </a:r>
            <a:endParaRPr lang="en-US" altLang="zh-CN" sz="2400" dirty="0">
              <a:latin typeface="+mn-ea"/>
              <a:ea typeface="+mn-ea"/>
            </a:endParaRPr>
          </a:p>
          <a:p>
            <a:pPr marL="682625" lvl="1" indent="-225425"/>
            <a:r>
              <a:rPr lang="zh-CN" altLang="en-US" dirty="0">
                <a:latin typeface="+mn-ea"/>
                <a:ea typeface="+mn-ea"/>
              </a:rPr>
              <a:t>不依赖互联网</a:t>
            </a:r>
            <a:r>
              <a:rPr lang="en-US" altLang="zh-CN" dirty="0">
                <a:latin typeface="+mn-ea"/>
                <a:ea typeface="+mn-ea"/>
              </a:rPr>
              <a:t>, </a:t>
            </a:r>
            <a:r>
              <a:rPr lang="zh-CN" altLang="en-US" dirty="0">
                <a:latin typeface="+mn-ea"/>
                <a:ea typeface="+mn-ea"/>
              </a:rPr>
              <a:t>提供</a:t>
            </a:r>
            <a:r>
              <a:rPr lang="en-US" altLang="ja-JP" dirty="0">
                <a:latin typeface="+mn-ea"/>
                <a:ea typeface="+mn-ea"/>
              </a:rPr>
              <a:t>“</a:t>
            </a:r>
            <a:r>
              <a:rPr lang="zh-CN" altLang="en-US" dirty="0">
                <a:latin typeface="+mn-ea"/>
                <a:ea typeface="+mn-ea"/>
              </a:rPr>
              <a:t>立刻响应</a:t>
            </a:r>
            <a:r>
              <a:rPr lang="en-US" altLang="ja-JP" dirty="0">
                <a:latin typeface="+mn-ea"/>
                <a:ea typeface="+mn-ea"/>
              </a:rPr>
              <a:t>”</a:t>
            </a:r>
            <a:r>
              <a:rPr lang="zh-CN" altLang="en-US" dirty="0">
                <a:latin typeface="+mn-ea"/>
                <a:ea typeface="+mn-ea"/>
              </a:rPr>
              <a:t>接入到搜索、视频内容、电子邮件等</a:t>
            </a:r>
            <a:endParaRPr lang="en-US" altLang="ja-JP" dirty="0">
              <a:latin typeface="+mn-ea"/>
              <a:ea typeface="+mn-ea"/>
            </a:endParaRPr>
          </a:p>
          <a:p>
            <a:pPr eaLnBrk="1" hangingPunct="1"/>
            <a:r>
              <a:rPr lang="zh-CN" altLang="en-US" sz="2400" dirty="0">
                <a:latin typeface="+mn-ea"/>
                <a:ea typeface="+mn-ea"/>
              </a:rPr>
              <a:t>电子商务，大学、企业在云端运行自己的服务</a:t>
            </a:r>
            <a:r>
              <a:rPr lang="en-US" altLang="zh-CN" sz="2400" dirty="0">
                <a:latin typeface="+mn-ea"/>
                <a:ea typeface="+mn-ea"/>
              </a:rPr>
              <a:t> </a:t>
            </a:r>
            <a:r>
              <a:rPr lang="en-US" altLang="ja-JP" sz="2400" dirty="0">
                <a:latin typeface="+mn-ea"/>
                <a:ea typeface="+mn-ea"/>
              </a:rPr>
              <a:t>(e.g., Amazon EC2)</a:t>
            </a:r>
            <a:endParaRPr lang="en-US" altLang="zh-CN" sz="2400" dirty="0">
              <a:latin typeface="+mn-ea"/>
              <a:ea typeface="+mn-ea"/>
            </a:endParaRPr>
          </a:p>
        </p:txBody>
      </p:sp>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9544D039-3391-4125-B5C3-A8B42907A2F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9" name="Picture 11" descr="underline_base">
            <a:extLst>
              <a:ext uri="{FF2B5EF4-FFF2-40B4-BE49-F238E27FC236}">
                <a16:creationId xmlns:a16="http://schemas.microsoft.com/office/drawing/2014/main" id="{25C58DF5-2A33-4678-B132-8E7E13B220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2376264" cy="903287"/>
          </a:xfrm>
        </p:spPr>
        <p:txBody>
          <a:bodyPr/>
          <a:lstStyle/>
          <a:p>
            <a:pPr algn="ctr" eaLnBrk="1" hangingPunct="1"/>
            <a:r>
              <a:rPr lang="zh-CN" altLang="en-US" dirty="0">
                <a:latin typeface="+mj-ea"/>
                <a:ea typeface="+mj-ea"/>
              </a:rPr>
              <a:t>介绍</a:t>
            </a:r>
            <a:r>
              <a:rPr lang="en-US" altLang="zh-CN" dirty="0">
                <a:latin typeface="+mj-ea"/>
                <a:ea typeface="+mj-ea"/>
              </a:rPr>
              <a:t>: </a:t>
            </a:r>
            <a:r>
              <a:rPr lang="zh-CN" altLang="en-US" dirty="0">
                <a:latin typeface="+mj-ea"/>
                <a:ea typeface="+mj-ea"/>
              </a:rPr>
              <a:t>总结</a:t>
            </a:r>
            <a:endParaRPr lang="en-US" altLang="zh-CN" dirty="0">
              <a:latin typeface="+mj-ea"/>
              <a:ea typeface="+mj-ea"/>
            </a:endParaRP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zh-CN" altLang="en-US" i="1" dirty="0">
                <a:solidFill>
                  <a:srgbClr val="CC0000"/>
                </a:solidFill>
                <a:latin typeface="+mn-ea"/>
                <a:ea typeface="+mn-ea"/>
              </a:rPr>
              <a:t>覆盖大量内容</a:t>
            </a:r>
            <a:r>
              <a:rPr lang="en-US" altLang="ja-JP" i="1" dirty="0">
                <a:solidFill>
                  <a:srgbClr val="CC0000"/>
                </a:solidFill>
                <a:latin typeface="+mn-ea"/>
                <a:ea typeface="+mn-ea"/>
              </a:rPr>
              <a:t>!</a:t>
            </a:r>
          </a:p>
          <a:p>
            <a:pPr eaLnBrk="1" hangingPunct="1">
              <a:lnSpc>
                <a:spcPct val="80000"/>
              </a:lnSpc>
            </a:pPr>
            <a:r>
              <a:rPr lang="zh-CN" altLang="en-US" sz="2400" dirty="0">
                <a:latin typeface="+mn-ea"/>
                <a:ea typeface="+mn-ea"/>
              </a:rPr>
              <a:t>互联网概述</a:t>
            </a:r>
            <a:endParaRPr lang="en-US" altLang="zh-CN" sz="2400" dirty="0">
              <a:latin typeface="+mn-ea"/>
              <a:ea typeface="+mn-ea"/>
            </a:endParaRPr>
          </a:p>
          <a:p>
            <a:pPr eaLnBrk="1" hangingPunct="1">
              <a:lnSpc>
                <a:spcPct val="80000"/>
              </a:lnSpc>
            </a:pPr>
            <a:r>
              <a:rPr lang="zh-CN" altLang="en-US" sz="2400" dirty="0">
                <a:latin typeface="+mn-ea"/>
                <a:ea typeface="+mn-ea"/>
              </a:rPr>
              <a:t>什么是协议</a:t>
            </a:r>
            <a:r>
              <a:rPr lang="en-US" altLang="ja-JP" sz="2400" dirty="0">
                <a:latin typeface="+mn-ea"/>
                <a:ea typeface="+mn-ea"/>
              </a:rPr>
              <a:t>?</a:t>
            </a:r>
          </a:p>
          <a:p>
            <a:pPr eaLnBrk="1" hangingPunct="1">
              <a:lnSpc>
                <a:spcPct val="80000"/>
              </a:lnSpc>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核心</a:t>
            </a:r>
            <a:r>
              <a:rPr lang="en-US" altLang="zh-CN" sz="2400" dirty="0">
                <a:latin typeface="+mn-ea"/>
                <a:ea typeface="+mn-ea"/>
              </a:rPr>
              <a:t>, </a:t>
            </a:r>
            <a:r>
              <a:rPr lang="zh-CN" altLang="en-US" sz="2400" dirty="0">
                <a:latin typeface="+mn-ea"/>
                <a:ea typeface="+mn-ea"/>
              </a:rPr>
              <a:t>接入网络</a:t>
            </a:r>
            <a:endParaRPr lang="en-US" altLang="zh-CN" sz="2400" dirty="0">
              <a:latin typeface="+mn-ea"/>
              <a:ea typeface="+mn-ea"/>
            </a:endParaRPr>
          </a:p>
          <a:p>
            <a:pPr marL="682625" lvl="1" indent="-225425">
              <a:lnSpc>
                <a:spcPct val="80000"/>
              </a:lnSpc>
            </a:pPr>
            <a:r>
              <a:rPr lang="zh-CN" altLang="en-US" dirty="0">
                <a:latin typeface="+mn-ea"/>
                <a:ea typeface="+mn-ea"/>
              </a:rPr>
              <a:t>分组交换</a:t>
            </a:r>
            <a:r>
              <a:rPr lang="en-US" altLang="zh-CN" dirty="0">
                <a:latin typeface="+mn-ea"/>
                <a:ea typeface="+mn-ea"/>
              </a:rPr>
              <a:t> </a:t>
            </a:r>
            <a:r>
              <a:rPr lang="zh-CN" altLang="en-US" dirty="0">
                <a:latin typeface="+mn-ea"/>
                <a:ea typeface="+mn-ea"/>
              </a:rPr>
              <a:t>与</a:t>
            </a:r>
            <a:r>
              <a:rPr lang="en-US" altLang="zh-CN" dirty="0">
                <a:latin typeface="+mn-ea"/>
                <a:ea typeface="+mn-ea"/>
              </a:rPr>
              <a:t> </a:t>
            </a:r>
            <a:r>
              <a:rPr lang="zh-CN" altLang="en-US" dirty="0">
                <a:latin typeface="+mn-ea"/>
                <a:ea typeface="+mn-ea"/>
              </a:rPr>
              <a:t>电路交换</a:t>
            </a:r>
            <a:endParaRPr lang="en-US" altLang="zh-CN" dirty="0">
              <a:latin typeface="+mn-ea"/>
              <a:ea typeface="+mn-ea"/>
            </a:endParaRPr>
          </a:p>
          <a:p>
            <a:pPr marL="682625" lvl="1" indent="-225425">
              <a:lnSpc>
                <a:spcPct val="80000"/>
              </a:lnSpc>
            </a:pPr>
            <a:r>
              <a:rPr lang="zh-CN" altLang="en-US" dirty="0">
                <a:latin typeface="+mn-ea"/>
                <a:ea typeface="+mn-ea"/>
              </a:rPr>
              <a:t>互联网结构</a:t>
            </a:r>
            <a:endParaRPr lang="en-US" altLang="zh-CN" dirty="0">
              <a:latin typeface="+mn-ea"/>
              <a:ea typeface="+mn-ea"/>
            </a:endParaRPr>
          </a:p>
          <a:p>
            <a:pPr eaLnBrk="1" hangingPunct="1">
              <a:lnSpc>
                <a:spcPct val="80000"/>
              </a:lnSpc>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时延</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eaLnBrk="1" hangingPunct="1">
              <a:lnSpc>
                <a:spcPct val="80000"/>
              </a:lnSpc>
            </a:pPr>
            <a:r>
              <a:rPr lang="zh-CN" altLang="en-US" sz="2400" dirty="0">
                <a:latin typeface="+mn-ea"/>
                <a:ea typeface="+mn-ea"/>
              </a:rPr>
              <a:t>分层</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eaLnBrk="1" hangingPunct="1">
              <a:lnSpc>
                <a:spcPct val="80000"/>
              </a:lnSpc>
            </a:pPr>
            <a:r>
              <a:rPr lang="zh-CN" altLang="en-US" sz="2400" dirty="0">
                <a:latin typeface="+mn-ea"/>
                <a:ea typeface="+mn-ea"/>
              </a:rPr>
              <a:t>安全</a:t>
            </a:r>
            <a:endParaRPr lang="en-US" altLang="zh-CN" sz="2400" dirty="0">
              <a:latin typeface="+mn-ea"/>
              <a:ea typeface="+mn-ea"/>
            </a:endParaRPr>
          </a:p>
          <a:p>
            <a:pPr eaLnBrk="1" hangingPunct="1">
              <a:lnSpc>
                <a:spcPct val="80000"/>
              </a:lnSpc>
            </a:pPr>
            <a:r>
              <a:rPr lang="zh-CN" altLang="en-US" sz="2400" dirty="0">
                <a:latin typeface="+mn-ea"/>
                <a:ea typeface="+mn-ea"/>
              </a:rPr>
              <a:t>历史</a:t>
            </a:r>
            <a:endParaRPr lang="en-US" altLang="zh-CN" sz="2400" dirty="0">
              <a:latin typeface="+mn-ea"/>
              <a:ea typeface="+mn-ea"/>
            </a:endParaRP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latin typeface="+mn-ea"/>
                <a:ea typeface="+mn-ea"/>
              </a:rPr>
              <a:t>you now have:</a:t>
            </a:r>
            <a:r>
              <a:rPr lang="en-US" altLang="zh-CN" sz="2400" dirty="0">
                <a:latin typeface="+mn-ea"/>
                <a:ea typeface="+mn-ea"/>
              </a:rPr>
              <a:t> </a:t>
            </a:r>
          </a:p>
          <a:p>
            <a:pPr eaLnBrk="1" hangingPunct="1">
              <a:lnSpc>
                <a:spcPct val="90000"/>
              </a:lnSpc>
            </a:pPr>
            <a:r>
              <a:rPr lang="zh-CN" altLang="en-US" sz="2400" dirty="0">
                <a:latin typeface="+mn-ea"/>
                <a:ea typeface="+mn-ea"/>
              </a:rPr>
              <a:t>网络的背景、总览、感觉</a:t>
            </a:r>
            <a:endParaRPr lang="en-US" altLang="ja-JP" sz="2400" dirty="0">
              <a:latin typeface="+mn-ea"/>
              <a:ea typeface="+mn-ea"/>
            </a:endParaRPr>
          </a:p>
          <a:p>
            <a:pPr eaLnBrk="1" hangingPunct="1">
              <a:lnSpc>
                <a:spcPct val="90000"/>
              </a:lnSpc>
            </a:pPr>
            <a:r>
              <a:rPr lang="zh-CN" altLang="en-US" sz="2400" dirty="0">
                <a:latin typeface="+mn-ea"/>
                <a:ea typeface="+mn-ea"/>
              </a:rPr>
              <a:t>更深入、具体的内容等待下章开始</a:t>
            </a:r>
            <a:r>
              <a:rPr lang="zh-CN" altLang="en-US" sz="2400" i="1" dirty="0">
                <a:solidFill>
                  <a:srgbClr val="FF0000"/>
                </a:solidFill>
                <a:latin typeface="+mn-ea"/>
                <a:ea typeface="+mn-ea"/>
              </a:rPr>
              <a:t>接续</a:t>
            </a:r>
            <a:r>
              <a:rPr lang="en-US" altLang="zh-CN" sz="2400" i="1" dirty="0">
                <a:latin typeface="+mn-ea"/>
                <a:ea typeface="+mn-ea"/>
              </a:rPr>
              <a:t>!</a:t>
            </a:r>
            <a:endParaRPr lang="en-US" altLang="zh-CN" sz="2400" dirty="0">
              <a:latin typeface="+mn-ea"/>
              <a:ea typeface="+mn-ea"/>
            </a:endParaRPr>
          </a:p>
        </p:txBody>
      </p:sp>
      <p:pic>
        <p:nvPicPr>
          <p:cNvPr id="152578"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813" y="836614"/>
            <a:ext cx="2376264" cy="1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zh-CN" altLang="en-US" sz="4400" dirty="0">
                <a:solidFill>
                  <a:srgbClr val="000099"/>
                </a:solidFill>
                <a:latin typeface="Gill Sans MT" panose="020B0502020104020203" pitchFamily="34" charset="0"/>
              </a:rPr>
              <a:t>第一章</a:t>
            </a:r>
            <a:br>
              <a:rPr lang="en-US" altLang="zh-CN" sz="4800" dirty="0">
                <a:solidFill>
                  <a:srgbClr val="000099"/>
                </a:solidFill>
                <a:latin typeface="Gill Sans MT" panose="020B0502020104020203" pitchFamily="34" charset="0"/>
              </a:rPr>
            </a:br>
            <a:r>
              <a:rPr lang="zh-CN" altLang="en-US" sz="4400" dirty="0">
                <a:solidFill>
                  <a:srgbClr val="000099"/>
                </a:solidFill>
                <a:latin typeface="Gill Sans MT" panose="020B0502020104020203" pitchFamily="34" charset="0"/>
              </a:rPr>
              <a:t>附加幻灯片</a:t>
            </a:r>
            <a:endParaRPr lang="en-US" altLang="zh-CN" sz="4400" dirty="0">
              <a:solidFill>
                <a:srgbClr val="000099"/>
              </a:solidFill>
              <a:latin typeface="Gill Sans MT" panose="020B0502020104020203" pitchFamily="34" charset="0"/>
            </a:endParaRP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5" y="1162051"/>
            <a:ext cx="2269828" cy="3171825"/>
            <a:chOff x="4556452" y="1162095"/>
            <a:chExt cx="2268792"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02715"/>
              <a:chOff x="3862510" y="4375664"/>
              <a:chExt cx="2190234" cy="1202715"/>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4" name="TextBox 26"/>
              <p:cNvSpPr txBox="1">
                <a:spLocks noChangeArrowheads="1"/>
              </p:cNvSpPr>
              <p:nvPr/>
            </p:nvSpPr>
            <p:spPr bwMode="auto">
              <a:xfrm>
                <a:off x="4012373" y="4375664"/>
                <a:ext cx="1805056" cy="119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zh-CN" altLang="en-US" sz="1600" dirty="0">
                    <a:solidFill>
                      <a:srgbClr val="0000FF"/>
                    </a:solidFill>
                    <a:latin typeface="+mn-ea"/>
                    <a:ea typeface="+mn-ea"/>
                  </a:rPr>
                  <a:t>传输层</a:t>
                </a:r>
                <a:r>
                  <a:rPr lang="en-US" altLang="zh-CN" sz="1400" dirty="0">
                    <a:solidFill>
                      <a:srgbClr val="0000FF"/>
                    </a:solidFill>
                    <a:latin typeface="+mn-ea"/>
                    <a:ea typeface="+mn-ea"/>
                  </a:rPr>
                  <a:t> (TCP/UDP)</a:t>
                </a:r>
              </a:p>
              <a:p>
                <a:pPr algn="ctr">
                  <a:lnSpc>
                    <a:spcPts val="2200"/>
                  </a:lnSpc>
                </a:pPr>
                <a:r>
                  <a:rPr lang="zh-CN" altLang="en-US" sz="1600" dirty="0">
                    <a:solidFill>
                      <a:srgbClr val="0000FF"/>
                    </a:solidFill>
                    <a:latin typeface="+mn-ea"/>
                    <a:ea typeface="+mn-ea"/>
                  </a:rPr>
                  <a:t>网络层</a:t>
                </a:r>
                <a:r>
                  <a:rPr lang="en-US" altLang="zh-CN" sz="1400" dirty="0">
                    <a:solidFill>
                      <a:srgbClr val="0000FF"/>
                    </a:solidFill>
                    <a:latin typeface="+mn-ea"/>
                    <a:ea typeface="+mn-ea"/>
                  </a:rPr>
                  <a:t> (IP)</a:t>
                </a:r>
              </a:p>
              <a:p>
                <a:pPr algn="ctr">
                  <a:lnSpc>
                    <a:spcPts val="2200"/>
                  </a:lnSpc>
                </a:pPr>
                <a:r>
                  <a:rPr lang="zh-CN" altLang="en-US" sz="1600" dirty="0">
                    <a:solidFill>
                      <a:srgbClr val="0000FF"/>
                    </a:solidFill>
                    <a:latin typeface="+mn-ea"/>
                    <a:ea typeface="+mn-ea"/>
                  </a:rPr>
                  <a:t>链路层</a:t>
                </a:r>
                <a:r>
                  <a:rPr lang="en-US" altLang="zh-CN" sz="1400" dirty="0">
                    <a:solidFill>
                      <a:srgbClr val="0000FF"/>
                    </a:solidFill>
                    <a:latin typeface="+mn-ea"/>
                    <a:ea typeface="+mn-ea"/>
                  </a:rPr>
                  <a:t> (Ethernet)</a:t>
                </a:r>
              </a:p>
              <a:p>
                <a:pPr algn="ctr">
                  <a:lnSpc>
                    <a:spcPts val="2200"/>
                  </a:lnSpc>
                </a:pPr>
                <a:r>
                  <a:rPr lang="zh-CN" altLang="en-US" sz="1600" dirty="0">
                    <a:solidFill>
                      <a:srgbClr val="0000FF"/>
                    </a:solidFill>
                    <a:latin typeface="+mn-ea"/>
                    <a:ea typeface="+mn-ea"/>
                  </a:rPr>
                  <a:t>物理层</a:t>
                </a:r>
                <a:endParaRPr lang="en-US" altLang="zh-CN" sz="1600" dirty="0">
                  <a:solidFill>
                    <a:srgbClr val="0000FF"/>
                  </a:solidFill>
                  <a:latin typeface="+mn-ea"/>
                  <a:ea typeface="+mn-ea"/>
                </a:endParaRP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97015" y="1162095"/>
              <a:ext cx="1559010" cy="1020829"/>
              <a:chOff x="4116166" y="5836665"/>
              <a:chExt cx="1559010"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2" name="TextBox 34"/>
              <p:cNvSpPr txBox="1">
                <a:spLocks noChangeArrowheads="1"/>
              </p:cNvSpPr>
              <p:nvPr/>
            </p:nvSpPr>
            <p:spPr bwMode="auto">
              <a:xfrm>
                <a:off x="4116166" y="5913072"/>
                <a:ext cx="1559010"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rgbClr val="0000FF"/>
                    </a:solidFill>
                    <a:latin typeface="+mn-ea"/>
                    <a:ea typeface="+mn-ea"/>
                  </a:rPr>
                  <a:t>应用程序</a:t>
                </a:r>
                <a:endParaRPr lang="en-US" altLang="zh-CN" sz="1600" dirty="0">
                  <a:solidFill>
                    <a:srgbClr val="0000FF"/>
                  </a:solidFill>
                  <a:latin typeface="+mn-ea"/>
                  <a:ea typeface="+mn-ea"/>
                </a:endParaRPr>
              </a:p>
              <a:p>
                <a:pPr algn="ctr"/>
                <a:r>
                  <a:rPr lang="en-US" altLang="zh-CN" sz="1600" dirty="0">
                    <a:solidFill>
                      <a:srgbClr val="0000FF"/>
                    </a:solidFill>
                    <a:latin typeface="+mn-ea"/>
                    <a:ea typeface="+mn-ea"/>
                  </a:rPr>
                  <a:t>(www </a:t>
                </a:r>
                <a:r>
                  <a:rPr lang="zh-CN" altLang="en-US" sz="1600" dirty="0">
                    <a:solidFill>
                      <a:srgbClr val="0000FF"/>
                    </a:solidFill>
                    <a:latin typeface="+mn-ea"/>
                    <a:ea typeface="+mn-ea"/>
                  </a:rPr>
                  <a:t>浏览器</a:t>
                </a:r>
                <a:r>
                  <a:rPr lang="en-US" altLang="zh-CN" sz="1600" dirty="0">
                    <a:solidFill>
                      <a:srgbClr val="0000FF"/>
                    </a:solidFill>
                    <a:latin typeface="+mn-ea"/>
                    <a:ea typeface="+mn-ea"/>
                  </a:rPr>
                  <a:t>, </a:t>
                </a:r>
              </a:p>
              <a:p>
                <a:pPr algn="ctr"/>
                <a:r>
                  <a:rPr lang="en-US" altLang="zh-CN" sz="1600" dirty="0">
                    <a:solidFill>
                      <a:srgbClr val="0000FF"/>
                    </a:solidFill>
                    <a:latin typeface="+mn-ea"/>
                    <a:ea typeface="+mn-ea"/>
                  </a:rPr>
                  <a:t>email </a:t>
                </a:r>
                <a:r>
                  <a:rPr lang="zh-CN" altLang="en-US" sz="1600" dirty="0">
                    <a:solidFill>
                      <a:srgbClr val="0000FF"/>
                    </a:solidFill>
                    <a:latin typeface="+mn-ea"/>
                    <a:ea typeface="+mn-ea"/>
                  </a:rPr>
                  <a:t>客户端</a:t>
                </a:r>
                <a:r>
                  <a:rPr lang="en-US" altLang="zh-CN" sz="2000" dirty="0">
                    <a:solidFill>
                      <a:srgbClr val="0000FF"/>
                    </a:solidFill>
                    <a:latin typeface="+mn-ea"/>
                    <a:ea typeface="+mn-ea"/>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7229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FF"/>
                  </a:solidFill>
                  <a:latin typeface="+mn-ea"/>
                  <a:ea typeface="+mn-ea"/>
                </a:rPr>
                <a:t>应用层</a:t>
              </a:r>
              <a:endParaRPr lang="en-US" altLang="zh-CN" sz="1400" dirty="0">
                <a:solidFill>
                  <a:srgbClr val="0000FF"/>
                </a:solidFill>
                <a:latin typeface="+mn-ea"/>
                <a:ea typeface="+mn-ea"/>
              </a:endParaRPr>
            </a:p>
          </p:txBody>
        </p:sp>
        <p:sp>
          <p:nvSpPr>
            <p:cNvPr id="156700" name="TextBox 39"/>
            <p:cNvSpPr txBox="1">
              <a:spLocks noChangeArrowheads="1"/>
            </p:cNvSpPr>
            <p:nvPr/>
          </p:nvSpPr>
          <p:spPr bwMode="auto">
            <a:xfrm>
              <a:off x="6110448" y="2627171"/>
              <a:ext cx="434536"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OS</a:t>
              </a:r>
            </a:p>
          </p:txBody>
        </p:sp>
      </p:grpSp>
      <p:grpSp>
        <p:nvGrpSpPr>
          <p:cNvPr id="66" name="Group 65"/>
          <p:cNvGrpSpPr>
            <a:grpSpLocks/>
          </p:cNvGrpSpPr>
          <p:nvPr/>
        </p:nvGrpSpPr>
        <p:grpSpPr bwMode="auto">
          <a:xfrm>
            <a:off x="3300414" y="877888"/>
            <a:ext cx="2872847"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4" name="TextBox 14"/>
                <p:cNvSpPr txBox="1">
                  <a:spLocks noChangeArrowheads="1"/>
                </p:cNvSpPr>
                <p:nvPr/>
              </p:nvSpPr>
              <p:spPr bwMode="auto">
                <a:xfrm>
                  <a:off x="3291968" y="4275642"/>
                  <a:ext cx="950892"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抓包</a:t>
                  </a:r>
                  <a:endParaRPr lang="en-US" altLang="zh-CN" sz="2000" dirty="0">
                    <a:solidFill>
                      <a:srgbClr val="0000FF"/>
                    </a:solidFill>
                    <a:latin typeface="+mn-ea"/>
                    <a:ea typeface="+mn-ea"/>
                  </a:endParaRPr>
                </a:p>
                <a:p>
                  <a:pPr algn="ctr"/>
                  <a:r>
                    <a:rPr lang="en-US" altLang="zh-CN" sz="2000" dirty="0">
                      <a:solidFill>
                        <a:srgbClr val="0000FF"/>
                      </a:solidFill>
                      <a:latin typeface="+mn-ea"/>
                      <a:ea typeface="+mn-ea"/>
                    </a:rPr>
                    <a:t>(</a:t>
                  </a:r>
                  <a:r>
                    <a:rPr lang="en-US" altLang="zh-CN" sz="2000" dirty="0" err="1">
                      <a:solidFill>
                        <a:srgbClr val="0000FF"/>
                      </a:solidFill>
                      <a:latin typeface="+mn-ea"/>
                      <a:ea typeface="+mn-ea"/>
                    </a:rPr>
                    <a:t>pcap</a:t>
                  </a:r>
                  <a:r>
                    <a:rPr lang="en-US" altLang="zh-CN" sz="2000" dirty="0">
                      <a:solidFill>
                        <a:srgbClr val="0000FF"/>
                      </a:solidFill>
                      <a:latin typeface="+mn-ea"/>
                      <a:ea typeface="+mn-ea"/>
                    </a:rPr>
                    <a:t>)</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2" name="TextBox 16"/>
                <p:cNvSpPr txBox="1">
                  <a:spLocks noChangeArrowheads="1"/>
                </p:cNvSpPr>
                <p:nvPr/>
              </p:nvSpPr>
              <p:spPr bwMode="auto">
                <a:xfrm>
                  <a:off x="1040446" y="5161570"/>
                  <a:ext cx="954099"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分析器</a:t>
                  </a:r>
                  <a:endParaRPr lang="en-US" altLang="zh-CN" sz="2000" dirty="0">
                    <a:solidFill>
                      <a:srgbClr val="0000FF"/>
                    </a:solidFill>
                    <a:latin typeface="+mn-ea"/>
                    <a:ea typeface="+mn-ea"/>
                  </a:endParaRP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mn-ea"/>
                  <a:ea typeface="+mn-ea"/>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zh-CN" altLang="en-US" sz="3600" dirty="0"/>
              <a:t>什么是互联网</a:t>
            </a:r>
            <a:r>
              <a:rPr lang="en-US" altLang="ja-JP" sz="3600" dirty="0"/>
              <a:t>: </a:t>
            </a:r>
            <a:r>
              <a:rPr lang="zh-CN" altLang="en-US" sz="3600" dirty="0"/>
              <a:t>细节探究</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lnSpcReduction="10000"/>
          </a:bodyPr>
          <a:lstStyle/>
          <a:p>
            <a:pPr>
              <a:spcBef>
                <a:spcPct val="15000"/>
              </a:spcBef>
              <a:buFont typeface="Wingdings" panose="05000000000000000000" pitchFamily="2" charset="2"/>
              <a:buChar char="v"/>
            </a:pPr>
            <a:r>
              <a:rPr lang="zh-CN" altLang="en-US" sz="2400" dirty="0">
                <a:latin typeface="+mn-ea"/>
                <a:ea typeface="+mn-ea"/>
              </a:rPr>
              <a:t>连接的亿万计算装置</a:t>
            </a:r>
            <a:r>
              <a:rPr lang="en-US" altLang="zh-CN" sz="2400" dirty="0">
                <a:latin typeface="+mn-ea"/>
                <a:ea typeface="+mn-ea"/>
              </a:rPr>
              <a:t>: </a:t>
            </a:r>
          </a:p>
          <a:p>
            <a:pPr marL="631825" lvl="1" indent="-231775">
              <a:spcBef>
                <a:spcPct val="15000"/>
              </a:spcBef>
            </a:pPr>
            <a:r>
              <a:rPr lang="zh-CN" altLang="en-US" i="1" dirty="0">
                <a:solidFill>
                  <a:srgbClr val="CC0000"/>
                </a:solidFill>
                <a:latin typeface="+mn-ea"/>
                <a:ea typeface="+mn-ea"/>
              </a:rPr>
              <a:t>主机</a:t>
            </a:r>
            <a:r>
              <a:rPr lang="en-US" altLang="zh-CN" i="1" dirty="0">
                <a:solidFill>
                  <a:srgbClr val="CC0000"/>
                </a:solidFill>
                <a:latin typeface="+mn-ea"/>
                <a:ea typeface="+mn-ea"/>
              </a:rPr>
              <a:t> </a:t>
            </a:r>
            <a:r>
              <a:rPr lang="en-US" altLang="zh-CN" i="1" dirty="0">
                <a:latin typeface="+mn-ea"/>
                <a:ea typeface="+mn-ea"/>
              </a:rPr>
              <a:t>=</a:t>
            </a:r>
            <a:r>
              <a:rPr lang="en-US" altLang="zh-CN" i="1" dirty="0">
                <a:solidFill>
                  <a:srgbClr val="CC0000"/>
                </a:solidFill>
                <a:latin typeface="+mn-ea"/>
                <a:ea typeface="+mn-ea"/>
              </a:rPr>
              <a:t> </a:t>
            </a:r>
            <a:r>
              <a:rPr lang="zh-CN" altLang="en-US" i="1" dirty="0">
                <a:solidFill>
                  <a:srgbClr val="CC0000"/>
                </a:solidFill>
                <a:latin typeface="+mn-ea"/>
                <a:ea typeface="+mn-ea"/>
              </a:rPr>
              <a:t>端系统</a:t>
            </a:r>
            <a:r>
              <a:rPr lang="en-US" altLang="zh-CN" i="1" dirty="0">
                <a:solidFill>
                  <a:srgbClr val="FF0000"/>
                </a:solidFill>
                <a:latin typeface="+mn-ea"/>
                <a:ea typeface="+mn-ea"/>
              </a:rPr>
              <a:t> </a:t>
            </a:r>
          </a:p>
          <a:p>
            <a:pPr marL="631825" lvl="1" indent="-231775"/>
            <a:r>
              <a:rPr lang="zh-CN" altLang="en-US" dirty="0">
                <a:latin typeface="+mn-ea"/>
                <a:ea typeface="+mn-ea"/>
              </a:rPr>
              <a:t>运行着</a:t>
            </a:r>
            <a:r>
              <a:rPr lang="en-US" altLang="zh-CN" dirty="0">
                <a:latin typeface="+mn-ea"/>
                <a:ea typeface="+mn-ea"/>
              </a:rPr>
              <a:t> </a:t>
            </a:r>
            <a:r>
              <a:rPr lang="zh-CN" altLang="en-US" i="1" dirty="0">
                <a:solidFill>
                  <a:srgbClr val="CC0000"/>
                </a:solidFill>
                <a:latin typeface="+mn-ea"/>
                <a:ea typeface="+mn-ea"/>
              </a:rPr>
              <a:t>网络</a:t>
            </a:r>
            <a:r>
              <a:rPr lang="en-US" altLang="zh-CN" i="1" dirty="0">
                <a:solidFill>
                  <a:srgbClr val="CC0000"/>
                </a:solidFill>
                <a:latin typeface="+mn-ea"/>
                <a:ea typeface="+mn-ea"/>
              </a:rPr>
              <a:t> app</a:t>
            </a:r>
            <a:endParaRPr lang="en-US" altLang="zh-CN" dirty="0">
              <a:solidFill>
                <a:srgbClr val="CC0000"/>
              </a:solidFill>
              <a:latin typeface="+mn-ea"/>
              <a:ea typeface="+mn-ea"/>
            </a:endParaRPr>
          </a:p>
        </p:txBody>
      </p:sp>
      <p:sp>
        <p:nvSpPr>
          <p:cNvPr id="4766" name="Rectangle 670"/>
          <p:cNvSpPr>
            <a:spLocks noChangeArrowheads="1"/>
          </p:cNvSpPr>
          <p:nvPr/>
        </p:nvSpPr>
        <p:spPr bwMode="auto">
          <a:xfrm>
            <a:off x="3353407" y="3149822"/>
            <a:ext cx="3467234"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000" i="1" dirty="0">
                <a:solidFill>
                  <a:srgbClr val="CC0000"/>
                </a:solidFill>
                <a:latin typeface="+mn-ea"/>
                <a:ea typeface="+mn-ea"/>
              </a:rPr>
              <a:t>传输链路</a:t>
            </a:r>
            <a:endParaRPr lang="en-US" altLang="zh-CN" sz="2000" dirty="0">
              <a:solidFill>
                <a:srgbClr val="CC0000"/>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光纤</a:t>
            </a:r>
            <a:r>
              <a:rPr lang="en-US" altLang="zh-CN" sz="2000" dirty="0">
                <a:solidFill>
                  <a:srgbClr val="0000FF"/>
                </a:solidFill>
                <a:latin typeface="+mn-ea"/>
                <a:ea typeface="+mn-ea"/>
              </a:rPr>
              <a:t>, </a:t>
            </a:r>
            <a:r>
              <a:rPr lang="zh-CN" altLang="en-US" sz="2000" dirty="0">
                <a:solidFill>
                  <a:srgbClr val="0000FF"/>
                </a:solidFill>
                <a:latin typeface="+mn-ea"/>
                <a:ea typeface="+mn-ea"/>
              </a:rPr>
              <a:t>铜线</a:t>
            </a:r>
            <a:r>
              <a:rPr lang="en-US" altLang="zh-CN" sz="2000" dirty="0">
                <a:solidFill>
                  <a:srgbClr val="0000FF"/>
                </a:solidFill>
                <a:latin typeface="+mn-ea"/>
                <a:ea typeface="+mn-ea"/>
              </a:rPr>
              <a:t>, </a:t>
            </a:r>
            <a:r>
              <a:rPr lang="zh-CN" altLang="en-US" sz="2000" dirty="0">
                <a:solidFill>
                  <a:srgbClr val="0000FF"/>
                </a:solidFill>
                <a:latin typeface="+mn-ea"/>
                <a:ea typeface="+mn-ea"/>
              </a:rPr>
              <a:t>无线电</a:t>
            </a:r>
            <a:r>
              <a:rPr lang="en-US" altLang="zh-CN" sz="2000" dirty="0">
                <a:solidFill>
                  <a:srgbClr val="0000FF"/>
                </a:solidFill>
                <a:latin typeface="+mn-ea"/>
                <a:ea typeface="+mn-ea"/>
              </a:rPr>
              <a:t>, </a:t>
            </a:r>
            <a:r>
              <a:rPr lang="zh-CN" altLang="en-US" sz="2000" dirty="0">
                <a:solidFill>
                  <a:srgbClr val="0000FF"/>
                </a:solidFill>
                <a:latin typeface="+mn-ea"/>
                <a:ea typeface="+mn-ea"/>
              </a:rPr>
              <a:t>卫星</a:t>
            </a:r>
            <a:endParaRPr lang="en-US" altLang="zh-CN" sz="2000" dirty="0">
              <a:solidFill>
                <a:srgbClr val="0000FF"/>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传输速率</a:t>
            </a:r>
            <a:r>
              <a:rPr lang="en-US" altLang="zh-CN" sz="2000" dirty="0">
                <a:solidFill>
                  <a:srgbClr val="0000FF"/>
                </a:solidFill>
                <a:latin typeface="+mn-ea"/>
                <a:ea typeface="+mn-ea"/>
              </a:rPr>
              <a:t>: </a:t>
            </a:r>
            <a:r>
              <a:rPr lang="zh-CN" altLang="en-US" sz="2000" i="1" dirty="0">
                <a:solidFill>
                  <a:srgbClr val="CC0000"/>
                </a:solidFill>
                <a:latin typeface="+mn-ea"/>
                <a:ea typeface="+mn-ea"/>
              </a:rPr>
              <a:t>带宽</a:t>
            </a:r>
            <a:endParaRPr lang="en-US" altLang="zh-CN" sz="2000" dirty="0">
              <a:solidFill>
                <a:srgbClr val="CC0000"/>
              </a:solidFill>
              <a:latin typeface="+mn-ea"/>
              <a:ea typeface="+mn-ea"/>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zh-CN" altLang="en-US" sz="2000" i="1" dirty="0">
                <a:solidFill>
                  <a:srgbClr val="CC0000"/>
                </a:solidFill>
                <a:latin typeface="+mn-ea"/>
                <a:cs typeface="ＭＳ Ｐゴシック" charset="0"/>
              </a:rPr>
              <a:t>分组交换</a:t>
            </a:r>
            <a:r>
              <a:rPr lang="en-US" sz="2000" i="1" dirty="0">
                <a:solidFill>
                  <a:srgbClr val="CC0000"/>
                </a:solidFill>
                <a:latin typeface="+mn-ea"/>
                <a:cs typeface="ＭＳ Ｐゴシック" charset="0"/>
              </a:rPr>
              <a:t>:</a:t>
            </a:r>
            <a:r>
              <a:rPr lang="en-US" sz="2000" dirty="0">
                <a:latin typeface="+mn-ea"/>
                <a:cs typeface="ＭＳ Ｐゴシック" charset="0"/>
              </a:rPr>
              <a:t> </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转发分组</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数据块</a:t>
            </a:r>
            <a:r>
              <a:rPr lang="en-US" sz="2000" dirty="0">
                <a:solidFill>
                  <a:srgbClr val="0000FF"/>
                </a:solidFill>
                <a:latin typeface="+mn-ea"/>
                <a:cs typeface="ＭＳ Ｐゴシック" charset="0"/>
              </a:rPr>
              <a:t>)</a:t>
            </a:r>
          </a:p>
          <a:p>
            <a:pPr marL="681037" lvl="1" indent="-285750">
              <a:lnSpc>
                <a:spcPct val="85000"/>
              </a:lnSpc>
              <a:spcBef>
                <a:spcPct val="20000"/>
              </a:spcBef>
              <a:buClr>
                <a:srgbClr val="000099"/>
              </a:buClr>
              <a:buSzPct val="100000"/>
              <a:buFont typeface="Gill Sans MT" panose="020B0502020104020203" pitchFamily="34" charset="0"/>
              <a:buChar char="­"/>
              <a:defRPr/>
            </a:pPr>
            <a:r>
              <a:rPr lang="zh-CN" altLang="en-US" sz="2000" i="1" dirty="0">
                <a:solidFill>
                  <a:srgbClr val="C00000"/>
                </a:solidFill>
                <a:latin typeface="+mn-ea"/>
                <a:cs typeface="ＭＳ Ｐゴシック" charset="0"/>
              </a:rPr>
              <a:t>路由器</a:t>
            </a:r>
            <a:r>
              <a:rPr lang="en-US" sz="2000" dirty="0">
                <a:latin typeface="+mn-ea"/>
                <a:cs typeface="ＭＳ Ｐゴシック" charset="0"/>
              </a:rPr>
              <a:t> </a:t>
            </a:r>
            <a:r>
              <a:rPr lang="zh-CN" altLang="en-US" sz="2000" dirty="0">
                <a:solidFill>
                  <a:srgbClr val="0000FF"/>
                </a:solidFill>
                <a:latin typeface="+mn-ea"/>
                <a:cs typeface="ＭＳ Ｐゴシック" charset="0"/>
              </a:rPr>
              <a:t>与</a:t>
            </a:r>
            <a:r>
              <a:rPr lang="en-US" sz="2000" dirty="0">
                <a:latin typeface="+mn-ea"/>
                <a:cs typeface="ＭＳ Ｐゴシック" charset="0"/>
              </a:rPr>
              <a:t> </a:t>
            </a:r>
            <a:r>
              <a:rPr lang="zh-CN" altLang="en-US" sz="2000" i="1" dirty="0">
                <a:solidFill>
                  <a:srgbClr val="C00000"/>
                </a:solidFill>
                <a:latin typeface="+mn-ea"/>
                <a:cs typeface="ＭＳ Ｐゴシック" charset="0"/>
              </a:rPr>
              <a:t>交换机</a:t>
            </a:r>
            <a:endParaRPr lang="en-US" sz="2000" i="1" dirty="0">
              <a:solidFill>
                <a:srgbClr val="C00000"/>
              </a:solidFill>
              <a:latin typeface="+mn-ea"/>
              <a:cs typeface="ＭＳ Ｐゴシック" charset="0"/>
            </a:endParaRPr>
          </a:p>
          <a:p>
            <a:pPr marL="231775" indent="-231775">
              <a:lnSpc>
                <a:spcPct val="85000"/>
              </a:lnSpc>
              <a:spcBef>
                <a:spcPct val="20000"/>
              </a:spcBef>
              <a:buClr>
                <a:srgbClr val="000099"/>
              </a:buClr>
              <a:buSzPct val="75000"/>
              <a:defRPr/>
            </a:pPr>
            <a:endParaRPr lang="en-US" sz="2000" dirty="0">
              <a:latin typeface="+mn-ea"/>
              <a:cs typeface="ＭＳ Ｐゴシック" charset="0"/>
            </a:endParaRPr>
          </a:p>
        </p:txBody>
      </p:sp>
      <p:grpSp>
        <p:nvGrpSpPr>
          <p:cNvPr id="2" name="Group 842"/>
          <p:cNvGrpSpPr>
            <a:grpSpLocks/>
          </p:cNvGrpSpPr>
          <p:nvPr/>
        </p:nvGrpSpPr>
        <p:grpSpPr bwMode="auto">
          <a:xfrm>
            <a:off x="1862138" y="3454402"/>
            <a:ext cx="1682748" cy="903288"/>
            <a:chOff x="98" y="2320"/>
            <a:chExt cx="1060" cy="569"/>
          </a:xfrm>
        </p:grpSpPr>
        <p:sp>
          <p:nvSpPr>
            <p:cNvPr id="22205" name="Text Box 666"/>
            <p:cNvSpPr txBox="1">
              <a:spLocks noChangeArrowheads="1"/>
            </p:cNvSpPr>
            <p:nvPr/>
          </p:nvSpPr>
          <p:spPr bwMode="auto">
            <a:xfrm>
              <a:off x="564" y="2728"/>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有线连接</a:t>
              </a:r>
              <a:endParaRPr lang="en-US" altLang="zh-CN" sz="1400" dirty="0">
                <a:solidFill>
                  <a:srgbClr val="000099"/>
                </a:solidFill>
                <a:latin typeface="+mn-ea"/>
                <a:ea typeface="+mn-ea"/>
              </a:endParaRPr>
            </a:p>
          </p:txBody>
        </p:sp>
        <p:sp>
          <p:nvSpPr>
            <p:cNvPr id="22206" name="Text Box 669"/>
            <p:cNvSpPr txBox="1">
              <a:spLocks noChangeArrowheads="1"/>
            </p:cNvSpPr>
            <p:nvPr/>
          </p:nvSpPr>
          <p:spPr bwMode="auto">
            <a:xfrm>
              <a:off x="569" y="2465"/>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a:t>
              </a:r>
              <a:endParaRPr lang="en-US" altLang="zh-CN" sz="1400" dirty="0">
                <a:solidFill>
                  <a:srgbClr val="000099"/>
                </a:solidFill>
                <a:latin typeface="+mn-ea"/>
                <a:ea typeface="+mn-ea"/>
              </a:endParaRP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 name="Group 852"/>
          <p:cNvGrpSpPr>
            <a:grpSpLocks/>
          </p:cNvGrpSpPr>
          <p:nvPr/>
        </p:nvGrpSpPr>
        <p:grpSpPr bwMode="auto">
          <a:xfrm>
            <a:off x="2157413" y="5253039"/>
            <a:ext cx="723900" cy="481012"/>
            <a:chOff x="293" y="3440"/>
            <a:chExt cx="456" cy="303"/>
          </a:xfrm>
        </p:grpSpPr>
        <p:sp>
          <p:nvSpPr>
            <p:cNvPr id="22195" name="Text Box 662"/>
            <p:cNvSpPr txBox="1">
              <a:spLocks noChangeArrowheads="1"/>
            </p:cNvSpPr>
            <p:nvPr/>
          </p:nvSpPr>
          <p:spPr bwMode="auto">
            <a:xfrm>
              <a:off x="293" y="3549"/>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路由器</a:t>
              </a:r>
              <a:endParaRPr lang="en-US" altLang="zh-CN" sz="1400" dirty="0">
                <a:solidFill>
                  <a:srgbClr val="000099"/>
                </a:solidFill>
                <a:latin typeface="+mn-ea"/>
                <a:ea typeface="+mn-ea"/>
              </a:endParaRP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423" y="908720"/>
            <a:ext cx="5594633" cy="96068"/>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31939" cy="1622425"/>
            <a:chOff x="210" y="833"/>
            <a:chExt cx="965" cy="1022"/>
          </a:xfrm>
        </p:grpSpPr>
        <p:sp>
          <p:nvSpPr>
            <p:cNvPr id="22128" name="Text Box 667"/>
            <p:cNvSpPr txBox="1">
              <a:spLocks noChangeArrowheads="1"/>
            </p:cNvSpPr>
            <p:nvPr/>
          </p:nvSpPr>
          <p:spPr bwMode="auto">
            <a:xfrm>
              <a:off x="479" y="1667"/>
              <a:ext cx="56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智能手机</a:t>
              </a:r>
              <a:endParaRPr lang="en-US" altLang="zh-CN" sz="1400" dirty="0">
                <a:solidFill>
                  <a:srgbClr val="000099"/>
                </a:solidFill>
                <a:latin typeface="+mn-ea"/>
                <a:ea typeface="+mn-ea"/>
              </a:endParaRPr>
            </a:p>
          </p:txBody>
        </p:sp>
        <p:sp>
          <p:nvSpPr>
            <p:cNvPr id="22129" name="Text Box 663"/>
            <p:cNvSpPr txBox="1">
              <a:spLocks noChangeArrowheads="1"/>
            </p:cNvSpPr>
            <p:nvPr/>
          </p:nvSpPr>
          <p:spPr bwMode="auto">
            <a:xfrm>
              <a:off x="487" y="872"/>
              <a:ext cx="2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mn-ea"/>
                  <a:ea typeface="+mn-ea"/>
                </a:rPr>
                <a:t>PC</a:t>
              </a:r>
            </a:p>
          </p:txBody>
        </p:sp>
        <p:sp>
          <p:nvSpPr>
            <p:cNvPr id="22130" name="Text Box 664"/>
            <p:cNvSpPr txBox="1">
              <a:spLocks noChangeArrowheads="1"/>
            </p:cNvSpPr>
            <p:nvPr/>
          </p:nvSpPr>
          <p:spPr bwMode="auto">
            <a:xfrm>
              <a:off x="488" y="1096"/>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服务器</a:t>
              </a:r>
              <a:endParaRPr lang="en-US" altLang="zh-CN" sz="1400" dirty="0">
                <a:solidFill>
                  <a:srgbClr val="000099"/>
                </a:solidFill>
                <a:latin typeface="+mn-ea"/>
                <a:ea typeface="+mn-ea"/>
              </a:endParaRPr>
            </a:p>
          </p:txBody>
        </p:sp>
        <p:sp>
          <p:nvSpPr>
            <p:cNvPr id="22131" name="Text Box 665"/>
            <p:cNvSpPr txBox="1">
              <a:spLocks noChangeArrowheads="1"/>
            </p:cNvSpPr>
            <p:nvPr/>
          </p:nvSpPr>
          <p:spPr bwMode="auto">
            <a:xfrm>
              <a:off x="493" y="1390"/>
              <a:ext cx="68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无线连接的</a:t>
              </a:r>
              <a:endParaRPr lang="en-US" altLang="zh-CN" sz="1400" dirty="0">
                <a:solidFill>
                  <a:srgbClr val="000099"/>
                </a:solidFill>
                <a:latin typeface="+mn-ea"/>
                <a:ea typeface="+mn-ea"/>
              </a:endParaRPr>
            </a:p>
            <a:p>
              <a:pPr>
                <a:lnSpc>
                  <a:spcPct val="75000"/>
                </a:lnSpc>
              </a:pPr>
              <a:r>
                <a:rPr lang="zh-CN" altLang="en-US" sz="1400" dirty="0">
                  <a:solidFill>
                    <a:srgbClr val="000099"/>
                  </a:solidFill>
                  <a:latin typeface="+mn-ea"/>
                  <a:ea typeface="+mn-ea"/>
                </a:rPr>
                <a:t>笔记本电脑</a:t>
              </a:r>
              <a:endParaRPr lang="en-US" altLang="zh-CN" sz="1400" dirty="0">
                <a:solidFill>
                  <a:srgbClr val="000099"/>
                </a:solidFill>
                <a:latin typeface="+mn-ea"/>
                <a:ea typeface="+mn-ea"/>
              </a:endParaRP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grpSp>
        <p:nvGrpSpPr>
          <p:cNvPr id="21515" name="Group 2"/>
          <p:cNvGrpSpPr>
            <a:grpSpLocks/>
          </p:cNvGrpSpPr>
          <p:nvPr/>
        </p:nvGrpSpPr>
        <p:grpSpPr bwMode="auto">
          <a:xfrm>
            <a:off x="6726239" y="1384300"/>
            <a:ext cx="3551237" cy="4612368"/>
            <a:chOff x="5202238" y="1384300"/>
            <a:chExt cx="3551237" cy="4612368"/>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21574" name="Picture 933" descr="iphone_stylized_smal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79" name="Picture 100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82" name="Picture 100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21596" name="Picture 1030" descr="laptop_keyboar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98" name="Picture 1032" descr="scree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948" name="Picture 1056" descr="scree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21613" name="Picture 1077" descr="desktop_computer_stylized_medium"/>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21615" name="Picture 1081" descr="laptop_keyboar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617" name="Picture 1083" descr="scree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71" name="Text Box 580"/>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21672" name="Text Box 580"/>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21673" name="Text Box 580"/>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21674" name="Text Box 580"/>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21675" name="Text Box 580"/>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9CCE2"/>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9CCE2"/>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9CCE2"/>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7933</TotalTime>
  <Words>6944</Words>
  <Application>Microsoft Office PowerPoint</Application>
  <PresentationFormat>宽屏</PresentationFormat>
  <Paragraphs>1638</Paragraphs>
  <Slides>85</Slides>
  <Notes>75</Notes>
  <HiddenSlides>0</HiddenSlides>
  <MMClips>1</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1" baseType="lpstr">
      <vt:lpstr>ZapfDingbats</vt:lpstr>
      <vt:lpstr>等线</vt:lpstr>
      <vt:lpstr>隶书</vt:lpstr>
      <vt:lpstr>微软雅黑</vt:lpstr>
      <vt:lpstr>Arial</vt:lpstr>
      <vt:lpstr>Arial Black</vt:lpstr>
      <vt:lpstr>Calibri</vt:lpstr>
      <vt:lpstr>Comic Sans MS</vt:lpstr>
      <vt:lpstr>Consolas</vt:lpstr>
      <vt:lpstr>Gill Sans MT</vt:lpstr>
      <vt:lpstr>Tahoma</vt:lpstr>
      <vt:lpstr>Times New Roman</vt:lpstr>
      <vt:lpstr>Wingdings</vt:lpstr>
      <vt:lpstr>Cover</vt:lpstr>
      <vt:lpstr>INPAGE</vt:lpstr>
      <vt:lpstr>Clip</vt:lpstr>
      <vt:lpstr>网络与分布式计算</vt:lpstr>
      <vt:lpstr>网络与分布式计算</vt:lpstr>
      <vt:lpstr>教材及参考</vt:lpstr>
      <vt:lpstr>教材及参考</vt:lpstr>
      <vt:lpstr>课程要求</vt:lpstr>
      <vt:lpstr>课程成绩评定方式</vt:lpstr>
      <vt:lpstr>第一章 导论</vt:lpstr>
      <vt:lpstr>第一章: 提要</vt:lpstr>
      <vt:lpstr>什么是互联网: 细节探究</vt:lpstr>
      <vt:lpstr>趣味互联网装备</vt:lpstr>
      <vt:lpstr>PowerPoint 演示文稿</vt:lpstr>
      <vt:lpstr>什么是互联网: 服务的视角</vt:lpstr>
      <vt:lpstr>什么是协议?</vt:lpstr>
      <vt:lpstr>PowerPoint 演示文稿</vt:lpstr>
      <vt:lpstr>第一章: 目录</vt:lpstr>
      <vt:lpstr>近距离观察网络结构:</vt:lpstr>
      <vt:lpstr>接入网与物理媒介</vt:lpstr>
      <vt:lpstr>接入网: DSL (digital subscriber line )</vt:lpstr>
      <vt:lpstr>PowerPoint 演示文稿</vt:lpstr>
      <vt:lpstr>PowerPoint 演示文稿</vt:lpstr>
      <vt:lpstr>PowerPoint 演示文稿</vt:lpstr>
      <vt:lpstr>企业接入网 (以太网)</vt:lpstr>
      <vt:lpstr>无线接入网</vt:lpstr>
      <vt:lpstr>主机: 发送数据分组</vt:lpstr>
      <vt:lpstr>物理媒介</vt:lpstr>
      <vt:lpstr>物理媒介: 同轴电缆, 光纤</vt:lpstr>
      <vt:lpstr>物理媒介: 无线电</vt:lpstr>
      <vt:lpstr>第一章: 目录</vt:lpstr>
      <vt:lpstr>网络核心</vt:lpstr>
      <vt:lpstr>分组交换: 存储转发</vt:lpstr>
      <vt:lpstr>分组交换: 排队时延, 丢包</vt:lpstr>
      <vt:lpstr>两个重要的网络核心功能</vt:lpstr>
      <vt:lpstr>替代核心: 电路交换</vt:lpstr>
      <vt:lpstr>电路交换: FDM 与 TDM</vt:lpstr>
      <vt:lpstr>分组交换 对比 电路交换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互联网结构: 网络的网络</vt:lpstr>
      <vt:lpstr>1级 ISP: e.g., Sprint</vt:lpstr>
      <vt:lpstr>Homework</vt:lpstr>
      <vt:lpstr>第一章: 目录</vt:lpstr>
      <vt:lpstr>丢包与时延是如何产生的?</vt:lpstr>
      <vt:lpstr>分组延迟的四种来源</vt:lpstr>
      <vt:lpstr>PowerPoint 演示文稿</vt:lpstr>
      <vt:lpstr>车队类比</vt:lpstr>
      <vt:lpstr>车队类比 (更多)</vt:lpstr>
      <vt:lpstr>排队时延 (重提)</vt:lpstr>
      <vt:lpstr>“真实的” 互联网时延与路径</vt:lpstr>
      <vt:lpstr>“真实的” 互联网时延, 路径</vt:lpstr>
      <vt:lpstr>“真实的”互联网时延, 路径</vt:lpstr>
      <vt:lpstr>分组丢包</vt:lpstr>
      <vt:lpstr>吞吐量</vt:lpstr>
      <vt:lpstr>吞吐量 (more)</vt:lpstr>
      <vt:lpstr>吞吐量: 互联网场景</vt:lpstr>
      <vt:lpstr>第一章: 目录</vt:lpstr>
      <vt:lpstr>协议 “层次"</vt:lpstr>
      <vt:lpstr>空中旅行的组织结构</vt:lpstr>
      <vt:lpstr>空中旅行的功能分层</vt:lpstr>
      <vt:lpstr>为什么分层?</vt:lpstr>
      <vt:lpstr>互联网协议栈</vt:lpstr>
      <vt:lpstr>ISO/OSI 参考模型</vt:lpstr>
      <vt:lpstr>封装</vt:lpstr>
      <vt:lpstr>第一章: 目录</vt:lpstr>
      <vt:lpstr>网络安全</vt:lpstr>
      <vt:lpstr>攻击者: 将恶意软件通过互联网植入到主机</vt:lpstr>
      <vt:lpstr>PowerPoint 演示文稿</vt:lpstr>
      <vt:lpstr>攻击者可能嗅探分组</vt:lpstr>
      <vt:lpstr>攻击者使用伪造地址</vt:lpstr>
      <vt:lpstr>第一章: 目录</vt:lpstr>
      <vt:lpstr>互联网历史</vt:lpstr>
      <vt:lpstr>PowerPoint 演示文稿</vt:lpstr>
      <vt:lpstr>PowerPoint 演示文稿</vt:lpstr>
      <vt:lpstr>PowerPoint 演示文稿</vt:lpstr>
      <vt:lpstr>PowerPoint 演示文稿</vt:lpstr>
      <vt:lpstr>介绍: 总结</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xl Deer.</cp:lastModifiedBy>
  <cp:revision>626</cp:revision>
  <dcterms:created xsi:type="dcterms:W3CDTF">2015-05-07T17:29:00Z</dcterms:created>
  <dcterms:modified xsi:type="dcterms:W3CDTF">2020-02-21T00:35:50Z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